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9"/>
  </p:notesMasterIdLst>
  <p:sldIdLst>
    <p:sldId id="256" r:id="rId2"/>
    <p:sldId id="259" r:id="rId3"/>
    <p:sldId id="258" r:id="rId4"/>
    <p:sldId id="261" r:id="rId5"/>
    <p:sldId id="262" r:id="rId6"/>
    <p:sldId id="314" r:id="rId7"/>
    <p:sldId id="263" r:id="rId8"/>
    <p:sldId id="307" r:id="rId9"/>
    <p:sldId id="271" r:id="rId10"/>
    <p:sldId id="308" r:id="rId11"/>
    <p:sldId id="313" r:id="rId12"/>
    <p:sldId id="310" r:id="rId13"/>
    <p:sldId id="311" r:id="rId14"/>
    <p:sldId id="265" r:id="rId15"/>
    <p:sldId id="312" r:id="rId16"/>
    <p:sldId id="266" r:id="rId17"/>
    <p:sldId id="278" r:id="rId18"/>
  </p:sldIdLst>
  <p:sldSz cx="9144000" cy="5143500" type="screen16x9"/>
  <p:notesSz cx="6858000" cy="9144000"/>
  <p:embeddedFontLst>
    <p:embeddedFont>
      <p:font typeface="Garamond" panose="02020404030301010803" pitchFamily="18" charset="0"/>
      <p:regular r:id="rId20"/>
      <p:bold r:id="rId21"/>
      <p:italic r:id="rId22"/>
    </p:embeddedFont>
    <p:embeddedFont>
      <p:font typeface="Nunito" panose="020B0604020202020204" charset="0"/>
      <p:regular r:id="rId23"/>
      <p:bold r:id="rId24"/>
      <p:italic r:id="rId25"/>
      <p:boldItalic r:id="rId26"/>
    </p:embeddedFont>
    <p:embeddedFont>
      <p:font typeface="EB Garamond" panose="020B0604020202020204" charset="0"/>
      <p:regular r:id="rId27"/>
      <p:bold r:id="rId28"/>
      <p:italic r:id="rId29"/>
      <p:bold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44DB24-857A-4952-9DEC-126F6D06E0DE}">
  <a:tblStyle styleId="{7A44DB24-857A-4952-9DEC-126F6D06E0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27F97BB-C833-4FB7-BDE5-3F7075034690}" styleName="Style à thème 2 - Accentuation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C89EF96-8CEA-46FF-86C4-4CE0E7609802}" styleName="Style léger 3 - Accentuation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6383D2-E794-48C9-9B12-2A81815AC26A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75401951-41F9-48C5-9FD5-B90028FCB020}">
      <dgm:prSet phldrT="[Texte]" custT="1"/>
      <dgm:spPr/>
      <dgm:t>
        <a:bodyPr/>
        <a:lstStyle/>
        <a:p>
          <a:r>
            <a:rPr lang="en-US" sz="2400" dirty="0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Completed UNITS</a:t>
          </a:r>
          <a:endParaRPr lang="fr-FR" sz="24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15F058B1-E527-45E6-A013-FF3E45C0823C}" type="parTrans" cxnId="{8FD61A3A-4293-477B-8AEE-CCC34F4747AC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4B13BF2B-D814-49CF-9E28-CD19856294A8}" type="sibTrans" cxnId="{8FD61A3A-4293-477B-8AEE-CCC34F4747AC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1EF9F63E-0D69-4A21-8998-DDD4DBBF03EA}">
      <dgm:prSet phldrT="[Texte]" custT="1"/>
      <dgm:spPr/>
      <dgm:t>
        <a:bodyPr/>
        <a:lstStyle/>
        <a:p>
          <a:r>
            <a:rPr lang="fr-FR" sz="2400" dirty="0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Background</a:t>
          </a:r>
          <a:endParaRPr lang="fr-FR" sz="24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0999C777-C452-4A74-ADDC-A81FD6B4B30B}" type="parTrans" cxnId="{4044E7A7-1EF1-479A-8926-B15C9EB7251B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51962B86-D709-4E44-B0E5-76BB4C1AB75B}" type="sibTrans" cxnId="{4044E7A7-1EF1-479A-8926-B15C9EB7251B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F17151E9-8463-4829-9603-C3E714B0D663}">
      <dgm:prSet phldrT="[Texte]" custT="1"/>
      <dgm:spPr/>
      <dgm:t>
        <a:bodyPr/>
        <a:lstStyle/>
        <a:p>
          <a:r>
            <a:rPr lang="fr-FR" sz="2400" dirty="0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Problem </a:t>
          </a:r>
          <a:r>
            <a:rPr lang="fr-FR" sz="2400" dirty="0" err="1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Statement</a:t>
          </a:r>
          <a:endParaRPr lang="fr-FR" sz="24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5BAA9D8F-B640-4311-84BC-9C402D8904C4}" type="parTrans" cxnId="{99CFBB11-644E-4CD1-AD05-4BA495F6E72A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DE4DA62A-1FE4-4A06-831A-8C658C7F2331}" type="sibTrans" cxnId="{99CFBB11-644E-4CD1-AD05-4BA495F6E72A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80D6772E-736D-47FB-871A-C2A12A574335}">
      <dgm:prSet custT="1"/>
      <dgm:spPr/>
      <dgm:t>
        <a:bodyPr/>
        <a:lstStyle/>
        <a:p>
          <a:r>
            <a:rPr lang="fr-FR" sz="2400" dirty="0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Objectives</a:t>
          </a:r>
          <a:endParaRPr lang="fr-FR" sz="24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62C64179-97F5-4F0D-883B-B68BCFC0FABF}" type="parTrans" cxnId="{6082EE08-6D0D-4ECF-9CB5-FB48183FC1E2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000DD8AA-BAEB-43E8-8D8C-FEC04119238B}" type="sibTrans" cxnId="{6082EE08-6D0D-4ECF-9CB5-FB48183FC1E2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D33D498D-32DC-4AB1-9A75-BA678D3343BC}">
      <dgm:prSet custT="1"/>
      <dgm:spPr/>
      <dgm:t>
        <a:bodyPr/>
        <a:lstStyle/>
        <a:p>
          <a:r>
            <a:rPr lang="fr-FR" sz="2400" dirty="0" err="1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Methodology</a:t>
          </a:r>
          <a:endParaRPr lang="fr-FR" sz="24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2020E1D9-5B23-47DF-AB38-169D27B616F6}" type="parTrans" cxnId="{EC321C09-E669-487F-B96D-A414183549A4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6CD839C2-5A53-4467-B03D-4314B8D18B76}" type="sibTrans" cxnId="{EC321C09-E669-487F-B96D-A414183549A4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87B940DB-81C7-4AFF-9A4D-F9F09A3F274E}">
      <dgm:prSet custT="1"/>
      <dgm:spPr/>
      <dgm:t>
        <a:bodyPr/>
        <a:lstStyle/>
        <a:p>
          <a:r>
            <a:rPr lang="fr-FR" sz="2400" dirty="0" err="1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Ongoing</a:t>
          </a:r>
          <a:r>
            <a:rPr lang="fr-FR" sz="2400" dirty="0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 </a:t>
          </a:r>
          <a:r>
            <a:rPr lang="fr-FR" sz="2400" dirty="0" err="1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activities</a:t>
          </a:r>
          <a:endParaRPr lang="fr-FR" sz="24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8B3BFC78-F6B8-4FC7-A033-59EA3C15D86F}" type="parTrans" cxnId="{58948D68-EE4E-464F-90D7-A98468C000CD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F68C6F47-E0A4-4B66-928A-8DBB5B64FE51}" type="sibTrans" cxnId="{58948D68-EE4E-464F-90D7-A98468C000CD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30A7F169-C892-4A8E-A3C5-B2ED01183910}">
      <dgm:prSet custT="1"/>
      <dgm:spPr/>
      <dgm:t>
        <a:bodyPr/>
        <a:lstStyle/>
        <a:p>
          <a:r>
            <a:rPr lang="fr-FR" sz="2400" dirty="0" err="1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Timeline</a:t>
          </a:r>
          <a:endParaRPr lang="fr-FR" sz="24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F3CF4334-A355-4E40-AE0B-5BABDA1EAA68}" type="parTrans" cxnId="{2213CE75-F596-4619-868D-3BF44A1D5847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723CB60A-E693-45B2-BD67-2638D9179348}" type="sibTrans" cxnId="{2213CE75-F596-4619-868D-3BF44A1D5847}">
      <dgm:prSet/>
      <dgm:spPr/>
      <dgm:t>
        <a:bodyPr/>
        <a:lstStyle/>
        <a:p>
          <a:endParaRPr lang="fr-FR" sz="240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gm:t>
    </dgm:pt>
    <dgm:pt modelId="{032D81E8-7CFF-4ACE-ABF5-0A0F83AD1BAD}" type="pres">
      <dgm:prSet presAssocID="{486383D2-E794-48C9-9B12-2A81815AC26A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fr-FR"/>
        </a:p>
      </dgm:t>
    </dgm:pt>
    <dgm:pt modelId="{410D5AAC-8753-43AE-9D9C-E0EE96D6E444}" type="pres">
      <dgm:prSet presAssocID="{486383D2-E794-48C9-9B12-2A81815AC26A}" presName="Name1" presStyleCnt="0"/>
      <dgm:spPr/>
    </dgm:pt>
    <dgm:pt modelId="{87F9A2F3-A2CE-48AC-815E-DEFCE947DF12}" type="pres">
      <dgm:prSet presAssocID="{486383D2-E794-48C9-9B12-2A81815AC26A}" presName="cycle" presStyleCnt="0"/>
      <dgm:spPr/>
    </dgm:pt>
    <dgm:pt modelId="{FF3B97D8-545C-4EE7-B14C-8C48CB9F684E}" type="pres">
      <dgm:prSet presAssocID="{486383D2-E794-48C9-9B12-2A81815AC26A}" presName="srcNode" presStyleLbl="node1" presStyleIdx="0" presStyleCnt="7"/>
      <dgm:spPr/>
    </dgm:pt>
    <dgm:pt modelId="{6394A954-DBF3-4191-BB00-6C7C58226624}" type="pres">
      <dgm:prSet presAssocID="{486383D2-E794-48C9-9B12-2A81815AC26A}" presName="conn" presStyleLbl="parChTrans1D2" presStyleIdx="0" presStyleCnt="1"/>
      <dgm:spPr/>
      <dgm:t>
        <a:bodyPr/>
        <a:lstStyle/>
        <a:p>
          <a:endParaRPr lang="fr-FR"/>
        </a:p>
      </dgm:t>
    </dgm:pt>
    <dgm:pt modelId="{7E3F9C34-C322-4DB8-B86F-F2DB7F8128CC}" type="pres">
      <dgm:prSet presAssocID="{486383D2-E794-48C9-9B12-2A81815AC26A}" presName="extraNode" presStyleLbl="node1" presStyleIdx="0" presStyleCnt="7"/>
      <dgm:spPr/>
    </dgm:pt>
    <dgm:pt modelId="{BE635661-D158-4136-838F-085502D3805B}" type="pres">
      <dgm:prSet presAssocID="{486383D2-E794-48C9-9B12-2A81815AC26A}" presName="dstNode" presStyleLbl="node1" presStyleIdx="0" presStyleCnt="7"/>
      <dgm:spPr/>
    </dgm:pt>
    <dgm:pt modelId="{F3494821-6730-47F5-B97B-DA042D144288}" type="pres">
      <dgm:prSet presAssocID="{75401951-41F9-48C5-9FD5-B90028FCB020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2261DE5-E5A3-4440-8DB8-E5BE76E35DD3}" type="pres">
      <dgm:prSet presAssocID="{75401951-41F9-48C5-9FD5-B90028FCB020}" presName="accent_1" presStyleCnt="0"/>
      <dgm:spPr/>
    </dgm:pt>
    <dgm:pt modelId="{611E5852-E0D9-4AF9-BBE8-DFE24F316A0D}" type="pres">
      <dgm:prSet presAssocID="{75401951-41F9-48C5-9FD5-B90028FCB020}" presName="accentRepeatNode" presStyleLbl="solidFgAcc1" presStyleIdx="0" presStyleCnt="7"/>
      <dgm:spPr/>
    </dgm:pt>
    <dgm:pt modelId="{6289121C-A8E5-4879-8F14-E96D23447757}" type="pres">
      <dgm:prSet presAssocID="{1EF9F63E-0D69-4A21-8998-DDD4DBBF03EA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FD28CD49-9150-464F-B400-98E7C891B734}" type="pres">
      <dgm:prSet presAssocID="{1EF9F63E-0D69-4A21-8998-DDD4DBBF03EA}" presName="accent_2" presStyleCnt="0"/>
      <dgm:spPr/>
    </dgm:pt>
    <dgm:pt modelId="{F0738A08-795A-4E4B-B788-806A3D88BA4A}" type="pres">
      <dgm:prSet presAssocID="{1EF9F63E-0D69-4A21-8998-DDD4DBBF03EA}" presName="accentRepeatNode" presStyleLbl="solidFgAcc1" presStyleIdx="1" presStyleCnt="7"/>
      <dgm:spPr/>
    </dgm:pt>
    <dgm:pt modelId="{55A609B5-0331-4675-9A08-9C2C6A18D1E9}" type="pres">
      <dgm:prSet presAssocID="{F17151E9-8463-4829-9603-C3E714B0D663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9ADED3A-4E7B-4B24-993F-457DC90A333C}" type="pres">
      <dgm:prSet presAssocID="{F17151E9-8463-4829-9603-C3E714B0D663}" presName="accent_3" presStyleCnt="0"/>
      <dgm:spPr/>
    </dgm:pt>
    <dgm:pt modelId="{752599CF-8E2F-408D-9DA1-57407DE85CCB}" type="pres">
      <dgm:prSet presAssocID="{F17151E9-8463-4829-9603-C3E714B0D663}" presName="accentRepeatNode" presStyleLbl="solidFgAcc1" presStyleIdx="2" presStyleCnt="7"/>
      <dgm:spPr/>
    </dgm:pt>
    <dgm:pt modelId="{7CC5B938-3C64-4DFD-BBBA-9236DCBCAC4E}" type="pres">
      <dgm:prSet presAssocID="{80D6772E-736D-47FB-871A-C2A12A574335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A512200-38D8-4126-BCCA-E83EA8F853E5}" type="pres">
      <dgm:prSet presAssocID="{80D6772E-736D-47FB-871A-C2A12A574335}" presName="accent_4" presStyleCnt="0"/>
      <dgm:spPr/>
    </dgm:pt>
    <dgm:pt modelId="{14C06DC5-BC7D-425F-A85B-9266FA8DEBF7}" type="pres">
      <dgm:prSet presAssocID="{80D6772E-736D-47FB-871A-C2A12A574335}" presName="accentRepeatNode" presStyleLbl="solidFgAcc1" presStyleIdx="3" presStyleCnt="7"/>
      <dgm:spPr/>
    </dgm:pt>
    <dgm:pt modelId="{95EDC400-0771-4E35-A448-4377A2BEEAEE}" type="pres">
      <dgm:prSet presAssocID="{D33D498D-32DC-4AB1-9A75-BA678D3343BC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E2B4FC5-5201-4327-8823-38B15840C6BB}" type="pres">
      <dgm:prSet presAssocID="{D33D498D-32DC-4AB1-9A75-BA678D3343BC}" presName="accent_5" presStyleCnt="0"/>
      <dgm:spPr/>
    </dgm:pt>
    <dgm:pt modelId="{331E0FD4-FC2F-41D8-B60F-717AB65330D7}" type="pres">
      <dgm:prSet presAssocID="{D33D498D-32DC-4AB1-9A75-BA678D3343BC}" presName="accentRepeatNode" presStyleLbl="solidFgAcc1" presStyleIdx="4" presStyleCnt="7"/>
      <dgm:spPr/>
    </dgm:pt>
    <dgm:pt modelId="{2C8960A7-9ED9-472D-8B59-D848B43C4641}" type="pres">
      <dgm:prSet presAssocID="{87B940DB-81C7-4AFF-9A4D-F9F09A3F274E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AE23AA7-4167-41C9-B5B6-2E26214E8202}" type="pres">
      <dgm:prSet presAssocID="{87B940DB-81C7-4AFF-9A4D-F9F09A3F274E}" presName="accent_6" presStyleCnt="0"/>
      <dgm:spPr/>
    </dgm:pt>
    <dgm:pt modelId="{2A647C7F-3E3A-4E4E-AC03-11F12B9BF022}" type="pres">
      <dgm:prSet presAssocID="{87B940DB-81C7-4AFF-9A4D-F9F09A3F274E}" presName="accentRepeatNode" presStyleLbl="solidFgAcc1" presStyleIdx="5" presStyleCnt="7"/>
      <dgm:spPr/>
    </dgm:pt>
    <dgm:pt modelId="{78FEC0EA-E3CA-470E-A7D4-0EFAE677AC4E}" type="pres">
      <dgm:prSet presAssocID="{30A7F169-C892-4A8E-A3C5-B2ED01183910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CD7C5B9-2314-4223-BFF0-4F64AA5F4F9B}" type="pres">
      <dgm:prSet presAssocID="{30A7F169-C892-4A8E-A3C5-B2ED01183910}" presName="accent_7" presStyleCnt="0"/>
      <dgm:spPr/>
    </dgm:pt>
    <dgm:pt modelId="{013413F9-8875-4FAB-8CFC-780ADD15C682}" type="pres">
      <dgm:prSet presAssocID="{30A7F169-C892-4A8E-A3C5-B2ED01183910}" presName="accentRepeatNode" presStyleLbl="solidFgAcc1" presStyleIdx="6" presStyleCnt="7"/>
      <dgm:spPr/>
    </dgm:pt>
  </dgm:ptLst>
  <dgm:cxnLst>
    <dgm:cxn modelId="{58948D68-EE4E-464F-90D7-A98468C000CD}" srcId="{486383D2-E794-48C9-9B12-2A81815AC26A}" destId="{87B940DB-81C7-4AFF-9A4D-F9F09A3F274E}" srcOrd="5" destOrd="0" parTransId="{8B3BFC78-F6B8-4FC7-A033-59EA3C15D86F}" sibTransId="{F68C6F47-E0A4-4B66-928A-8DBB5B64FE51}"/>
    <dgm:cxn modelId="{1A82C3A2-3F6A-41F3-8193-E915E0FB9A49}" type="presOf" srcId="{F17151E9-8463-4829-9603-C3E714B0D663}" destId="{55A609B5-0331-4675-9A08-9C2C6A18D1E9}" srcOrd="0" destOrd="0" presId="urn:microsoft.com/office/officeart/2008/layout/VerticalCurvedList"/>
    <dgm:cxn modelId="{8D21FA51-CA24-470C-B86E-C67461E3A2C0}" type="presOf" srcId="{75401951-41F9-48C5-9FD5-B90028FCB020}" destId="{F3494821-6730-47F5-B97B-DA042D144288}" srcOrd="0" destOrd="0" presId="urn:microsoft.com/office/officeart/2008/layout/VerticalCurvedList"/>
    <dgm:cxn modelId="{6082EE08-6D0D-4ECF-9CB5-FB48183FC1E2}" srcId="{486383D2-E794-48C9-9B12-2A81815AC26A}" destId="{80D6772E-736D-47FB-871A-C2A12A574335}" srcOrd="3" destOrd="0" parTransId="{62C64179-97F5-4F0D-883B-B68BCFC0FABF}" sibTransId="{000DD8AA-BAEB-43E8-8D8C-FEC04119238B}"/>
    <dgm:cxn modelId="{99CFBB11-644E-4CD1-AD05-4BA495F6E72A}" srcId="{486383D2-E794-48C9-9B12-2A81815AC26A}" destId="{F17151E9-8463-4829-9603-C3E714B0D663}" srcOrd="2" destOrd="0" parTransId="{5BAA9D8F-B640-4311-84BC-9C402D8904C4}" sibTransId="{DE4DA62A-1FE4-4A06-831A-8C658C7F2331}"/>
    <dgm:cxn modelId="{1F969F19-FAE3-4DA8-A189-B9F81B3406A0}" type="presOf" srcId="{4B13BF2B-D814-49CF-9E28-CD19856294A8}" destId="{6394A954-DBF3-4191-BB00-6C7C58226624}" srcOrd="0" destOrd="0" presId="urn:microsoft.com/office/officeart/2008/layout/VerticalCurvedList"/>
    <dgm:cxn modelId="{AB98B3C8-535F-48E6-BE55-0F5D732D7424}" type="presOf" srcId="{486383D2-E794-48C9-9B12-2A81815AC26A}" destId="{032D81E8-7CFF-4ACE-ABF5-0A0F83AD1BAD}" srcOrd="0" destOrd="0" presId="urn:microsoft.com/office/officeart/2008/layout/VerticalCurvedList"/>
    <dgm:cxn modelId="{7F533A46-4F6E-426C-B362-9613E6FE4C39}" type="presOf" srcId="{80D6772E-736D-47FB-871A-C2A12A574335}" destId="{7CC5B938-3C64-4DFD-BBBA-9236DCBCAC4E}" srcOrd="0" destOrd="0" presId="urn:microsoft.com/office/officeart/2008/layout/VerticalCurvedList"/>
    <dgm:cxn modelId="{4044E7A7-1EF1-479A-8926-B15C9EB7251B}" srcId="{486383D2-E794-48C9-9B12-2A81815AC26A}" destId="{1EF9F63E-0D69-4A21-8998-DDD4DBBF03EA}" srcOrd="1" destOrd="0" parTransId="{0999C777-C452-4A74-ADDC-A81FD6B4B30B}" sibTransId="{51962B86-D709-4E44-B0E5-76BB4C1AB75B}"/>
    <dgm:cxn modelId="{8FD61A3A-4293-477B-8AEE-CCC34F4747AC}" srcId="{486383D2-E794-48C9-9B12-2A81815AC26A}" destId="{75401951-41F9-48C5-9FD5-B90028FCB020}" srcOrd="0" destOrd="0" parTransId="{15F058B1-E527-45E6-A013-FF3E45C0823C}" sibTransId="{4B13BF2B-D814-49CF-9E28-CD19856294A8}"/>
    <dgm:cxn modelId="{01EB1098-7434-4137-8FB6-7FA2716775BC}" type="presOf" srcId="{87B940DB-81C7-4AFF-9A4D-F9F09A3F274E}" destId="{2C8960A7-9ED9-472D-8B59-D848B43C4641}" srcOrd="0" destOrd="0" presId="urn:microsoft.com/office/officeart/2008/layout/VerticalCurvedList"/>
    <dgm:cxn modelId="{E8B0491E-DD0B-4D91-B3DF-3D5D3E598863}" type="presOf" srcId="{1EF9F63E-0D69-4A21-8998-DDD4DBBF03EA}" destId="{6289121C-A8E5-4879-8F14-E96D23447757}" srcOrd="0" destOrd="0" presId="urn:microsoft.com/office/officeart/2008/layout/VerticalCurvedList"/>
    <dgm:cxn modelId="{07738409-FD9D-4707-8B0B-EE8DBA9D1FB1}" type="presOf" srcId="{30A7F169-C892-4A8E-A3C5-B2ED01183910}" destId="{78FEC0EA-E3CA-470E-A7D4-0EFAE677AC4E}" srcOrd="0" destOrd="0" presId="urn:microsoft.com/office/officeart/2008/layout/VerticalCurvedList"/>
    <dgm:cxn modelId="{E915A952-B2BE-48B3-B104-D996C0A00312}" type="presOf" srcId="{D33D498D-32DC-4AB1-9A75-BA678D3343BC}" destId="{95EDC400-0771-4E35-A448-4377A2BEEAEE}" srcOrd="0" destOrd="0" presId="urn:microsoft.com/office/officeart/2008/layout/VerticalCurvedList"/>
    <dgm:cxn modelId="{2213CE75-F596-4619-868D-3BF44A1D5847}" srcId="{486383D2-E794-48C9-9B12-2A81815AC26A}" destId="{30A7F169-C892-4A8E-A3C5-B2ED01183910}" srcOrd="6" destOrd="0" parTransId="{F3CF4334-A355-4E40-AE0B-5BABDA1EAA68}" sibTransId="{723CB60A-E693-45B2-BD67-2638D9179348}"/>
    <dgm:cxn modelId="{EC321C09-E669-487F-B96D-A414183549A4}" srcId="{486383D2-E794-48C9-9B12-2A81815AC26A}" destId="{D33D498D-32DC-4AB1-9A75-BA678D3343BC}" srcOrd="4" destOrd="0" parTransId="{2020E1D9-5B23-47DF-AB38-169D27B616F6}" sibTransId="{6CD839C2-5A53-4467-B03D-4314B8D18B76}"/>
    <dgm:cxn modelId="{0EA2C2B5-981C-4497-8A14-03B44533A162}" type="presParOf" srcId="{032D81E8-7CFF-4ACE-ABF5-0A0F83AD1BAD}" destId="{410D5AAC-8753-43AE-9D9C-E0EE96D6E444}" srcOrd="0" destOrd="0" presId="urn:microsoft.com/office/officeart/2008/layout/VerticalCurvedList"/>
    <dgm:cxn modelId="{7E65A427-634B-4822-8BD2-C53AFA15BF00}" type="presParOf" srcId="{410D5AAC-8753-43AE-9D9C-E0EE96D6E444}" destId="{87F9A2F3-A2CE-48AC-815E-DEFCE947DF12}" srcOrd="0" destOrd="0" presId="urn:microsoft.com/office/officeart/2008/layout/VerticalCurvedList"/>
    <dgm:cxn modelId="{F580AB78-5662-4D92-BDD9-DE37A79DFB2F}" type="presParOf" srcId="{87F9A2F3-A2CE-48AC-815E-DEFCE947DF12}" destId="{FF3B97D8-545C-4EE7-B14C-8C48CB9F684E}" srcOrd="0" destOrd="0" presId="urn:microsoft.com/office/officeart/2008/layout/VerticalCurvedList"/>
    <dgm:cxn modelId="{F1A8200F-FC51-46FA-B946-626A0B7E8DF3}" type="presParOf" srcId="{87F9A2F3-A2CE-48AC-815E-DEFCE947DF12}" destId="{6394A954-DBF3-4191-BB00-6C7C58226624}" srcOrd="1" destOrd="0" presId="urn:microsoft.com/office/officeart/2008/layout/VerticalCurvedList"/>
    <dgm:cxn modelId="{971D30FC-CC46-40EC-9F4F-6F06125A139B}" type="presParOf" srcId="{87F9A2F3-A2CE-48AC-815E-DEFCE947DF12}" destId="{7E3F9C34-C322-4DB8-B86F-F2DB7F8128CC}" srcOrd="2" destOrd="0" presId="urn:microsoft.com/office/officeart/2008/layout/VerticalCurvedList"/>
    <dgm:cxn modelId="{11661727-8B03-4AEB-8689-453A7C840499}" type="presParOf" srcId="{87F9A2F3-A2CE-48AC-815E-DEFCE947DF12}" destId="{BE635661-D158-4136-838F-085502D3805B}" srcOrd="3" destOrd="0" presId="urn:microsoft.com/office/officeart/2008/layout/VerticalCurvedList"/>
    <dgm:cxn modelId="{E68C44D8-D380-4FC4-8D71-FA5FDB401615}" type="presParOf" srcId="{410D5AAC-8753-43AE-9D9C-E0EE96D6E444}" destId="{F3494821-6730-47F5-B97B-DA042D144288}" srcOrd="1" destOrd="0" presId="urn:microsoft.com/office/officeart/2008/layout/VerticalCurvedList"/>
    <dgm:cxn modelId="{E0E00C82-2D08-4EE2-86D5-1E028173B85C}" type="presParOf" srcId="{410D5AAC-8753-43AE-9D9C-E0EE96D6E444}" destId="{72261DE5-E5A3-4440-8DB8-E5BE76E35DD3}" srcOrd="2" destOrd="0" presId="urn:microsoft.com/office/officeart/2008/layout/VerticalCurvedList"/>
    <dgm:cxn modelId="{11765D58-5D66-4350-A4D4-55A202CD9D1B}" type="presParOf" srcId="{72261DE5-E5A3-4440-8DB8-E5BE76E35DD3}" destId="{611E5852-E0D9-4AF9-BBE8-DFE24F316A0D}" srcOrd="0" destOrd="0" presId="urn:microsoft.com/office/officeart/2008/layout/VerticalCurvedList"/>
    <dgm:cxn modelId="{13684A90-9BAF-4891-99DF-3B6B47798793}" type="presParOf" srcId="{410D5AAC-8753-43AE-9D9C-E0EE96D6E444}" destId="{6289121C-A8E5-4879-8F14-E96D23447757}" srcOrd="3" destOrd="0" presId="urn:microsoft.com/office/officeart/2008/layout/VerticalCurvedList"/>
    <dgm:cxn modelId="{69539F5F-4DF3-4F49-A97C-03BC6017BF22}" type="presParOf" srcId="{410D5AAC-8753-43AE-9D9C-E0EE96D6E444}" destId="{FD28CD49-9150-464F-B400-98E7C891B734}" srcOrd="4" destOrd="0" presId="urn:microsoft.com/office/officeart/2008/layout/VerticalCurvedList"/>
    <dgm:cxn modelId="{1696EA68-804D-48EA-811B-771F9684E087}" type="presParOf" srcId="{FD28CD49-9150-464F-B400-98E7C891B734}" destId="{F0738A08-795A-4E4B-B788-806A3D88BA4A}" srcOrd="0" destOrd="0" presId="urn:microsoft.com/office/officeart/2008/layout/VerticalCurvedList"/>
    <dgm:cxn modelId="{D1E9D8EE-E563-49DE-AB0E-520DF08B3BFF}" type="presParOf" srcId="{410D5AAC-8753-43AE-9D9C-E0EE96D6E444}" destId="{55A609B5-0331-4675-9A08-9C2C6A18D1E9}" srcOrd="5" destOrd="0" presId="urn:microsoft.com/office/officeart/2008/layout/VerticalCurvedList"/>
    <dgm:cxn modelId="{CE4C3E21-68CC-4BCE-938E-08A38EA8F3F8}" type="presParOf" srcId="{410D5AAC-8753-43AE-9D9C-E0EE96D6E444}" destId="{39ADED3A-4E7B-4B24-993F-457DC90A333C}" srcOrd="6" destOrd="0" presId="urn:microsoft.com/office/officeart/2008/layout/VerticalCurvedList"/>
    <dgm:cxn modelId="{87F6C1A7-9C92-4AC3-8D28-9CA675F96286}" type="presParOf" srcId="{39ADED3A-4E7B-4B24-993F-457DC90A333C}" destId="{752599CF-8E2F-408D-9DA1-57407DE85CCB}" srcOrd="0" destOrd="0" presId="urn:microsoft.com/office/officeart/2008/layout/VerticalCurvedList"/>
    <dgm:cxn modelId="{816BBBEA-29AF-47A8-98A5-0404AC0F71A7}" type="presParOf" srcId="{410D5AAC-8753-43AE-9D9C-E0EE96D6E444}" destId="{7CC5B938-3C64-4DFD-BBBA-9236DCBCAC4E}" srcOrd="7" destOrd="0" presId="urn:microsoft.com/office/officeart/2008/layout/VerticalCurvedList"/>
    <dgm:cxn modelId="{85C3FE0A-D58E-43D5-AD87-094BA551867A}" type="presParOf" srcId="{410D5AAC-8753-43AE-9D9C-E0EE96D6E444}" destId="{6A512200-38D8-4126-BCCA-E83EA8F853E5}" srcOrd="8" destOrd="0" presId="urn:microsoft.com/office/officeart/2008/layout/VerticalCurvedList"/>
    <dgm:cxn modelId="{5E7166BA-3E07-4A12-9BBF-96DF52D43ED7}" type="presParOf" srcId="{6A512200-38D8-4126-BCCA-E83EA8F853E5}" destId="{14C06DC5-BC7D-425F-A85B-9266FA8DEBF7}" srcOrd="0" destOrd="0" presId="urn:microsoft.com/office/officeart/2008/layout/VerticalCurvedList"/>
    <dgm:cxn modelId="{F6A68AA1-A064-4A76-8E1B-068D95ADC6C0}" type="presParOf" srcId="{410D5AAC-8753-43AE-9D9C-E0EE96D6E444}" destId="{95EDC400-0771-4E35-A448-4377A2BEEAEE}" srcOrd="9" destOrd="0" presId="urn:microsoft.com/office/officeart/2008/layout/VerticalCurvedList"/>
    <dgm:cxn modelId="{EA7E7EDC-74CD-4418-B607-1880C916A88D}" type="presParOf" srcId="{410D5AAC-8753-43AE-9D9C-E0EE96D6E444}" destId="{9E2B4FC5-5201-4327-8823-38B15840C6BB}" srcOrd="10" destOrd="0" presId="urn:microsoft.com/office/officeart/2008/layout/VerticalCurvedList"/>
    <dgm:cxn modelId="{676E543A-1C35-4A69-906D-393A5B59D81F}" type="presParOf" srcId="{9E2B4FC5-5201-4327-8823-38B15840C6BB}" destId="{331E0FD4-FC2F-41D8-B60F-717AB65330D7}" srcOrd="0" destOrd="0" presId="urn:microsoft.com/office/officeart/2008/layout/VerticalCurvedList"/>
    <dgm:cxn modelId="{2B1DED0F-8AD7-47A6-B583-B75AE6E64BDA}" type="presParOf" srcId="{410D5AAC-8753-43AE-9D9C-E0EE96D6E444}" destId="{2C8960A7-9ED9-472D-8B59-D848B43C4641}" srcOrd="11" destOrd="0" presId="urn:microsoft.com/office/officeart/2008/layout/VerticalCurvedList"/>
    <dgm:cxn modelId="{BE62BF9B-AD0D-4B27-89E3-A3418768192D}" type="presParOf" srcId="{410D5AAC-8753-43AE-9D9C-E0EE96D6E444}" destId="{0AE23AA7-4167-41C9-B5B6-2E26214E8202}" srcOrd="12" destOrd="0" presId="urn:microsoft.com/office/officeart/2008/layout/VerticalCurvedList"/>
    <dgm:cxn modelId="{6132079C-8F79-43B8-86D3-CFB95F1EC411}" type="presParOf" srcId="{0AE23AA7-4167-41C9-B5B6-2E26214E8202}" destId="{2A647C7F-3E3A-4E4E-AC03-11F12B9BF022}" srcOrd="0" destOrd="0" presId="urn:microsoft.com/office/officeart/2008/layout/VerticalCurvedList"/>
    <dgm:cxn modelId="{1DB8551A-AD25-4220-AAB8-8BCA26098047}" type="presParOf" srcId="{410D5AAC-8753-43AE-9D9C-E0EE96D6E444}" destId="{78FEC0EA-E3CA-470E-A7D4-0EFAE677AC4E}" srcOrd="13" destOrd="0" presId="urn:microsoft.com/office/officeart/2008/layout/VerticalCurvedList"/>
    <dgm:cxn modelId="{100DBFB9-244E-4354-8070-4A914C945002}" type="presParOf" srcId="{410D5AAC-8753-43AE-9D9C-E0EE96D6E444}" destId="{1CD7C5B9-2314-4223-BFF0-4F64AA5F4F9B}" srcOrd="14" destOrd="0" presId="urn:microsoft.com/office/officeart/2008/layout/VerticalCurvedList"/>
    <dgm:cxn modelId="{5578E43F-8686-4094-AFC6-0C219045BDD0}" type="presParOf" srcId="{1CD7C5B9-2314-4223-BFF0-4F64AA5F4F9B}" destId="{013413F9-8875-4FAB-8CFC-780ADD15C68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94A954-DBF3-4191-BB00-6C7C58226624}">
      <dsp:nvSpPr>
        <dsp:cNvPr id="0" name=""/>
        <dsp:cNvSpPr/>
      </dsp:nvSpPr>
      <dsp:spPr>
        <a:xfrm>
          <a:off x="-4593403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494821-6730-47F5-B97B-DA042D144288}">
      <dsp:nvSpPr>
        <dsp:cNvPr id="0" name=""/>
        <dsp:cNvSpPr/>
      </dsp:nvSpPr>
      <dsp:spPr>
        <a:xfrm>
          <a:off x="285089" y="184749"/>
          <a:ext cx="5756656" cy="36933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Completed UNITS</a:t>
          </a:r>
          <a:endParaRPr lang="fr-FR" sz="2400" kern="12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sp:txBody>
      <dsp:txXfrm>
        <a:off x="285089" y="184749"/>
        <a:ext cx="5756656" cy="369336"/>
      </dsp:txXfrm>
    </dsp:sp>
    <dsp:sp modelId="{611E5852-E0D9-4AF9-BBE8-DFE24F316A0D}">
      <dsp:nvSpPr>
        <dsp:cNvPr id="0" name=""/>
        <dsp:cNvSpPr/>
      </dsp:nvSpPr>
      <dsp:spPr>
        <a:xfrm>
          <a:off x="54254" y="138582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89121C-A8E5-4879-8F14-E96D23447757}">
      <dsp:nvSpPr>
        <dsp:cNvPr id="0" name=""/>
        <dsp:cNvSpPr/>
      </dsp:nvSpPr>
      <dsp:spPr>
        <a:xfrm>
          <a:off x="619556" y="739079"/>
          <a:ext cx="5422188" cy="369336"/>
        </a:xfrm>
        <a:prstGeom prst="rect">
          <a:avLst/>
        </a:prstGeom>
        <a:solidFill>
          <a:schemeClr val="accent4">
            <a:hueOff val="320212"/>
            <a:satOff val="-313"/>
            <a:lumOff val="-114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400" kern="1200" dirty="0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Background</a:t>
          </a:r>
          <a:endParaRPr lang="fr-FR" sz="2400" kern="12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sp:txBody>
      <dsp:txXfrm>
        <a:off x="619556" y="739079"/>
        <a:ext cx="5422188" cy="369336"/>
      </dsp:txXfrm>
    </dsp:sp>
    <dsp:sp modelId="{F0738A08-795A-4E4B-B788-806A3D88BA4A}">
      <dsp:nvSpPr>
        <dsp:cNvPr id="0" name=""/>
        <dsp:cNvSpPr/>
      </dsp:nvSpPr>
      <dsp:spPr>
        <a:xfrm>
          <a:off x="388721" y="692912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320212"/>
              <a:satOff val="-313"/>
              <a:lumOff val="-11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A609B5-0331-4675-9A08-9C2C6A18D1E9}">
      <dsp:nvSpPr>
        <dsp:cNvPr id="0" name=""/>
        <dsp:cNvSpPr/>
      </dsp:nvSpPr>
      <dsp:spPr>
        <a:xfrm>
          <a:off x="802843" y="1293002"/>
          <a:ext cx="5238902" cy="369336"/>
        </a:xfrm>
        <a:prstGeom prst="rect">
          <a:avLst/>
        </a:prstGeom>
        <a:solidFill>
          <a:schemeClr val="accent4">
            <a:hueOff val="640425"/>
            <a:satOff val="-627"/>
            <a:lumOff val="-22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400" kern="1200" dirty="0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Problem </a:t>
          </a:r>
          <a:r>
            <a:rPr lang="fr-FR" sz="2400" kern="1200" dirty="0" err="1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Statement</a:t>
          </a:r>
          <a:endParaRPr lang="fr-FR" sz="2400" kern="12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sp:txBody>
      <dsp:txXfrm>
        <a:off x="802843" y="1293002"/>
        <a:ext cx="5238902" cy="369336"/>
      </dsp:txXfrm>
    </dsp:sp>
    <dsp:sp modelId="{752599CF-8E2F-408D-9DA1-57407DE85CCB}">
      <dsp:nvSpPr>
        <dsp:cNvPr id="0" name=""/>
        <dsp:cNvSpPr/>
      </dsp:nvSpPr>
      <dsp:spPr>
        <a:xfrm>
          <a:off x="572007" y="1246835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640425"/>
              <a:satOff val="-627"/>
              <a:lumOff val="-22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C5B938-3C64-4DFD-BBBA-9236DCBCAC4E}">
      <dsp:nvSpPr>
        <dsp:cNvPr id="0" name=""/>
        <dsp:cNvSpPr/>
      </dsp:nvSpPr>
      <dsp:spPr>
        <a:xfrm>
          <a:off x="861364" y="1847331"/>
          <a:ext cx="5180380" cy="369336"/>
        </a:xfrm>
        <a:prstGeom prst="rect">
          <a:avLst/>
        </a:prstGeom>
        <a:solidFill>
          <a:schemeClr val="accent4">
            <a:hueOff val="960637"/>
            <a:satOff val="-940"/>
            <a:lumOff val="-343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400" kern="1200" dirty="0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Objectives</a:t>
          </a:r>
          <a:endParaRPr lang="fr-FR" sz="2400" kern="12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sp:txBody>
      <dsp:txXfrm>
        <a:off x="861364" y="1847331"/>
        <a:ext cx="5180380" cy="369336"/>
      </dsp:txXfrm>
    </dsp:sp>
    <dsp:sp modelId="{14C06DC5-BC7D-425F-A85B-9266FA8DEBF7}">
      <dsp:nvSpPr>
        <dsp:cNvPr id="0" name=""/>
        <dsp:cNvSpPr/>
      </dsp:nvSpPr>
      <dsp:spPr>
        <a:xfrm>
          <a:off x="630529" y="1801164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960637"/>
              <a:satOff val="-940"/>
              <a:lumOff val="-343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EDC400-0771-4E35-A448-4377A2BEEAEE}">
      <dsp:nvSpPr>
        <dsp:cNvPr id="0" name=""/>
        <dsp:cNvSpPr/>
      </dsp:nvSpPr>
      <dsp:spPr>
        <a:xfrm>
          <a:off x="802843" y="2401661"/>
          <a:ext cx="5238902" cy="369336"/>
        </a:xfrm>
        <a:prstGeom prst="rect">
          <a:avLst/>
        </a:prstGeom>
        <a:solidFill>
          <a:schemeClr val="accent4">
            <a:hueOff val="1280849"/>
            <a:satOff val="-1254"/>
            <a:lumOff val="-45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400" kern="1200" dirty="0" err="1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Methodology</a:t>
          </a:r>
          <a:endParaRPr lang="fr-FR" sz="2400" kern="12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sp:txBody>
      <dsp:txXfrm>
        <a:off x="802843" y="2401661"/>
        <a:ext cx="5238902" cy="369336"/>
      </dsp:txXfrm>
    </dsp:sp>
    <dsp:sp modelId="{331E0FD4-FC2F-41D8-B60F-717AB65330D7}">
      <dsp:nvSpPr>
        <dsp:cNvPr id="0" name=""/>
        <dsp:cNvSpPr/>
      </dsp:nvSpPr>
      <dsp:spPr>
        <a:xfrm>
          <a:off x="572007" y="2355494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1280849"/>
              <a:satOff val="-1254"/>
              <a:lumOff val="-45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8960A7-9ED9-472D-8B59-D848B43C4641}">
      <dsp:nvSpPr>
        <dsp:cNvPr id="0" name=""/>
        <dsp:cNvSpPr/>
      </dsp:nvSpPr>
      <dsp:spPr>
        <a:xfrm>
          <a:off x="619556" y="2955584"/>
          <a:ext cx="5422188" cy="369336"/>
        </a:xfrm>
        <a:prstGeom prst="rect">
          <a:avLst/>
        </a:prstGeom>
        <a:solidFill>
          <a:schemeClr val="accent4">
            <a:hueOff val="1601062"/>
            <a:satOff val="-1567"/>
            <a:lumOff val="-572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400" kern="1200" dirty="0" err="1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Ongoing</a:t>
          </a:r>
          <a:r>
            <a:rPr lang="fr-FR" sz="2400" kern="1200" dirty="0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 </a:t>
          </a:r>
          <a:r>
            <a:rPr lang="fr-FR" sz="2400" kern="1200" dirty="0" err="1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activities</a:t>
          </a:r>
          <a:endParaRPr lang="fr-FR" sz="2400" kern="12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sp:txBody>
      <dsp:txXfrm>
        <a:off x="619556" y="2955584"/>
        <a:ext cx="5422188" cy="369336"/>
      </dsp:txXfrm>
    </dsp:sp>
    <dsp:sp modelId="{2A647C7F-3E3A-4E4E-AC03-11F12B9BF022}">
      <dsp:nvSpPr>
        <dsp:cNvPr id="0" name=""/>
        <dsp:cNvSpPr/>
      </dsp:nvSpPr>
      <dsp:spPr>
        <a:xfrm>
          <a:off x="388721" y="2909417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1601062"/>
              <a:satOff val="-1567"/>
              <a:lumOff val="-572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FEC0EA-E3CA-470E-A7D4-0EFAE677AC4E}">
      <dsp:nvSpPr>
        <dsp:cNvPr id="0" name=""/>
        <dsp:cNvSpPr/>
      </dsp:nvSpPr>
      <dsp:spPr>
        <a:xfrm>
          <a:off x="285089" y="3509914"/>
          <a:ext cx="5756656" cy="369336"/>
        </a:xfrm>
        <a:prstGeom prst="rect">
          <a:avLst/>
        </a:prstGeom>
        <a:solidFill>
          <a:schemeClr val="accent4">
            <a:hueOff val="1921274"/>
            <a:satOff val="-1881"/>
            <a:lumOff val="-686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400" kern="1200" dirty="0" err="1" smtClean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rPr>
            <a:t>Timeline</a:t>
          </a:r>
          <a:endParaRPr lang="fr-FR" sz="2400" kern="1200" dirty="0">
            <a:latin typeface="EB Garamond" panose="020B0604020202020204" charset="0"/>
            <a:ea typeface="EB Garamond" panose="020B0604020202020204" charset="0"/>
            <a:cs typeface="EB Garamond" panose="020B0604020202020204" charset="0"/>
          </a:endParaRPr>
        </a:p>
      </dsp:txBody>
      <dsp:txXfrm>
        <a:off x="285089" y="3509914"/>
        <a:ext cx="5756656" cy="369336"/>
      </dsp:txXfrm>
    </dsp:sp>
    <dsp:sp modelId="{013413F9-8875-4FAB-8CFC-780ADD15C682}">
      <dsp:nvSpPr>
        <dsp:cNvPr id="0" name=""/>
        <dsp:cNvSpPr/>
      </dsp:nvSpPr>
      <dsp:spPr>
        <a:xfrm>
          <a:off x="54254" y="3463747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1921274"/>
              <a:satOff val="-1881"/>
              <a:lumOff val="-68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b53c60f382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b53c60f382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9075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b53c60f382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b53c60f382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2728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b53c60f382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b53c60f382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02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b53c60f382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b53c60f382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6846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b53c60f382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b53c60f382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b53c60f382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b53c60f382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10120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b53c60f3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b53c60f3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aaee3e9d29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aaee3e9d29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b4cf406781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b4cf406781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4cf40678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b4cf40678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b50efd9d34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b50efd9d34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bb7873f9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bb7873f9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020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abb7873f9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abb7873f9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abb7873f9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abb7873f9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19980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b53c60f382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b53c60f382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669050" y="1443525"/>
            <a:ext cx="4761600" cy="17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500" b="1"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669093" y="3384325"/>
            <a:ext cx="4761600" cy="8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bg>
      <p:bgPr>
        <a:solidFill>
          <a:schemeClr val="dk2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2" hasCustomPrompt="1"/>
          </p:nvPr>
        </p:nvSpPr>
        <p:spPr>
          <a:xfrm>
            <a:off x="877185" y="2495550"/>
            <a:ext cx="20595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5"/>
          <p:cNvSpPr txBox="1">
            <a:spLocks noGrp="1"/>
          </p:cNvSpPr>
          <p:nvPr>
            <p:ph type="title" idx="3"/>
          </p:nvPr>
        </p:nvSpPr>
        <p:spPr>
          <a:xfrm>
            <a:off x="877175" y="3383550"/>
            <a:ext cx="205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877175" y="3750300"/>
            <a:ext cx="20595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title" idx="4" hasCustomPrompt="1"/>
          </p:nvPr>
        </p:nvSpPr>
        <p:spPr>
          <a:xfrm>
            <a:off x="3542258" y="2495550"/>
            <a:ext cx="20595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 idx="5"/>
          </p:nvPr>
        </p:nvSpPr>
        <p:spPr>
          <a:xfrm>
            <a:off x="3542247" y="3383550"/>
            <a:ext cx="205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6"/>
          </p:nvPr>
        </p:nvSpPr>
        <p:spPr>
          <a:xfrm>
            <a:off x="3542247" y="3750300"/>
            <a:ext cx="20595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title" idx="7" hasCustomPrompt="1"/>
          </p:nvPr>
        </p:nvSpPr>
        <p:spPr>
          <a:xfrm>
            <a:off x="6207330" y="2495550"/>
            <a:ext cx="20595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5"/>
          <p:cNvSpPr txBox="1">
            <a:spLocks noGrp="1"/>
          </p:cNvSpPr>
          <p:nvPr>
            <p:ph type="title" idx="8"/>
          </p:nvPr>
        </p:nvSpPr>
        <p:spPr>
          <a:xfrm>
            <a:off x="6207320" y="3383550"/>
            <a:ext cx="205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9"/>
          </p:nvPr>
        </p:nvSpPr>
        <p:spPr>
          <a:xfrm>
            <a:off x="6207320" y="3750300"/>
            <a:ext cx="20595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4">
    <p:bg>
      <p:bgPr>
        <a:solidFill>
          <a:schemeClr val="dk2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1145537" y="2785875"/>
            <a:ext cx="3165000" cy="5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1"/>
          </p:nvPr>
        </p:nvSpPr>
        <p:spPr>
          <a:xfrm>
            <a:off x="4833460" y="2785875"/>
            <a:ext cx="3165000" cy="5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2"/>
          </p:nvPr>
        </p:nvSpPr>
        <p:spPr>
          <a:xfrm>
            <a:off x="1145537" y="3289175"/>
            <a:ext cx="3165000" cy="14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3"/>
          </p:nvPr>
        </p:nvSpPr>
        <p:spPr>
          <a:xfrm>
            <a:off x="4833460" y="3289175"/>
            <a:ext cx="3165000" cy="14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3">
    <p:bg>
      <p:bgPr>
        <a:solidFill>
          <a:schemeClr val="dk2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26"/>
          <p:cNvGrpSpPr/>
          <p:nvPr/>
        </p:nvGrpSpPr>
        <p:grpSpPr>
          <a:xfrm>
            <a:off x="8033425" y="4277349"/>
            <a:ext cx="604655" cy="482923"/>
            <a:chOff x="5879425" y="4466724"/>
            <a:chExt cx="604655" cy="482923"/>
          </a:xfrm>
        </p:grpSpPr>
        <p:sp>
          <p:nvSpPr>
            <p:cNvPr id="167" name="Google Shape;167;p26"/>
            <p:cNvSpPr/>
            <p:nvPr/>
          </p:nvSpPr>
          <p:spPr>
            <a:xfrm>
              <a:off x="5979344" y="4466724"/>
              <a:ext cx="268963" cy="218565"/>
            </a:xfrm>
            <a:custGeom>
              <a:avLst/>
              <a:gdLst/>
              <a:ahLst/>
              <a:cxnLst/>
              <a:rect l="l" t="t" r="r" b="b"/>
              <a:pathLst>
                <a:path w="69906" h="56807" extrusionOk="0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6"/>
            <p:cNvSpPr/>
            <p:nvPr/>
          </p:nvSpPr>
          <p:spPr>
            <a:xfrm>
              <a:off x="6144937" y="4786821"/>
              <a:ext cx="172911" cy="16282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6"/>
            <p:cNvSpPr/>
            <p:nvPr/>
          </p:nvSpPr>
          <p:spPr>
            <a:xfrm>
              <a:off x="5879425" y="4748782"/>
              <a:ext cx="172883" cy="164472"/>
            </a:xfrm>
            <a:custGeom>
              <a:avLst/>
              <a:gdLst/>
              <a:ahLst/>
              <a:cxnLst/>
              <a:rect l="l" t="t" r="r" b="b"/>
              <a:pathLst>
                <a:path w="64090" h="60972" extrusionOk="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6362739" y="4584260"/>
              <a:ext cx="121341" cy="16450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26"/>
          <p:cNvSpPr/>
          <p:nvPr/>
        </p:nvSpPr>
        <p:spPr>
          <a:xfrm rot="379797">
            <a:off x="-572657" y="4220160"/>
            <a:ext cx="1882741" cy="1074142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6"/>
          <p:cNvSpPr/>
          <p:nvPr/>
        </p:nvSpPr>
        <p:spPr>
          <a:xfrm>
            <a:off x="6045150" y="-1454659"/>
            <a:ext cx="3468460" cy="2345730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4">
    <p:bg>
      <p:bgPr>
        <a:solidFill>
          <a:schemeClr val="dk2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/>
          <p:nvPr/>
        </p:nvSpPr>
        <p:spPr>
          <a:xfrm>
            <a:off x="60000" y="3888422"/>
            <a:ext cx="1851876" cy="1743867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7"/>
          <p:cNvSpPr/>
          <p:nvPr/>
        </p:nvSpPr>
        <p:spPr>
          <a:xfrm>
            <a:off x="4687850" y="-154650"/>
            <a:ext cx="1474292" cy="1388305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8215750" y="4324975"/>
            <a:ext cx="550852" cy="518724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3225" y="2085450"/>
            <a:ext cx="38589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50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143750"/>
            <a:ext cx="38589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50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sz="6000" b="1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225" y="3319525"/>
            <a:ext cx="3858900" cy="3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3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110575" y="2945225"/>
            <a:ext cx="3249900" cy="9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783528" y="2945225"/>
            <a:ext cx="3249900" cy="9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981688" y="2287813"/>
            <a:ext cx="3249900" cy="3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4783525" y="2287825"/>
            <a:ext cx="3249900" cy="3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713225" y="1705300"/>
            <a:ext cx="32637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1"/>
          </p:nvPr>
        </p:nvSpPr>
        <p:spPr>
          <a:xfrm>
            <a:off x="713225" y="2540900"/>
            <a:ext cx="3263700" cy="8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">
    <p:bg>
      <p:bgPr>
        <a:solidFill>
          <a:schemeClr val="dk2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sz="2500"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737950" y="1253213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3"/>
          </p:nvPr>
        </p:nvSpPr>
        <p:spPr>
          <a:xfrm>
            <a:off x="737938" y="19834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737938" y="23501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4" hasCustomPrompt="1"/>
          </p:nvPr>
        </p:nvSpPr>
        <p:spPr>
          <a:xfrm>
            <a:off x="737950" y="2999658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5"/>
          </p:nvPr>
        </p:nvSpPr>
        <p:spPr>
          <a:xfrm>
            <a:off x="737938" y="37036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6"/>
          </p:nvPr>
        </p:nvSpPr>
        <p:spPr>
          <a:xfrm>
            <a:off x="737938" y="40703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7" hasCustomPrompt="1"/>
          </p:nvPr>
        </p:nvSpPr>
        <p:spPr>
          <a:xfrm>
            <a:off x="3328350" y="1253213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8"/>
          </p:nvPr>
        </p:nvSpPr>
        <p:spPr>
          <a:xfrm>
            <a:off x="3328338" y="19834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9"/>
          </p:nvPr>
        </p:nvSpPr>
        <p:spPr>
          <a:xfrm>
            <a:off x="3328338" y="23501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3" hasCustomPrompt="1"/>
          </p:nvPr>
        </p:nvSpPr>
        <p:spPr>
          <a:xfrm>
            <a:off x="3328350" y="2999658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14"/>
          </p:nvPr>
        </p:nvSpPr>
        <p:spPr>
          <a:xfrm>
            <a:off x="3328338" y="37036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5"/>
          </p:nvPr>
        </p:nvSpPr>
        <p:spPr>
          <a:xfrm>
            <a:off x="3328338" y="40703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16" hasCustomPrompt="1"/>
          </p:nvPr>
        </p:nvSpPr>
        <p:spPr>
          <a:xfrm>
            <a:off x="5918750" y="1253213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7"/>
          </p:nvPr>
        </p:nvSpPr>
        <p:spPr>
          <a:xfrm>
            <a:off x="5918738" y="19834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8"/>
          </p:nvPr>
        </p:nvSpPr>
        <p:spPr>
          <a:xfrm>
            <a:off x="5918738" y="23501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19" hasCustomPrompt="1"/>
          </p:nvPr>
        </p:nvSpPr>
        <p:spPr>
          <a:xfrm>
            <a:off x="5918750" y="2999658"/>
            <a:ext cx="2487300" cy="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20"/>
          </p:nvPr>
        </p:nvSpPr>
        <p:spPr>
          <a:xfrm>
            <a:off x="5918738" y="3703625"/>
            <a:ext cx="24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21"/>
          </p:nvPr>
        </p:nvSpPr>
        <p:spPr>
          <a:xfrm>
            <a:off x="5918738" y="4070375"/>
            <a:ext cx="2487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">
    <p:bg>
      <p:bgPr>
        <a:solidFill>
          <a:schemeClr val="dk2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713225" y="1712875"/>
            <a:ext cx="38589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713225" y="2416700"/>
            <a:ext cx="3858900" cy="10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6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1" r:id="rId10"/>
    <p:sldLayoutId id="2147483663" r:id="rId11"/>
    <p:sldLayoutId id="2147483672" r:id="rId12"/>
    <p:sldLayoutId id="214748367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>
            <a:spLocks noGrp="1"/>
          </p:cNvSpPr>
          <p:nvPr>
            <p:ph type="ctrTitle"/>
          </p:nvPr>
        </p:nvSpPr>
        <p:spPr>
          <a:xfrm>
            <a:off x="492773" y="1796589"/>
            <a:ext cx="7952668" cy="10345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2500" dirty="0">
                <a:solidFill>
                  <a:srgbClr val="141414"/>
                </a:solidFill>
                <a:latin typeface="Garamond" panose="02020404030301010803" pitchFamily="18" charset="0"/>
                <a:ea typeface="Calibri" panose="020F0502020204030204" pitchFamily="34" charset="0"/>
              </a:rPr>
              <a:t>Progress report presentation as part of master’s study and research ongoing at Uganda Martyrs University</a:t>
            </a:r>
            <a:endParaRPr sz="2500" dirty="0">
              <a:solidFill>
                <a:schemeClr val="lt2"/>
              </a:solidFill>
            </a:endParaRPr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1"/>
          </p:nvPr>
        </p:nvSpPr>
        <p:spPr>
          <a:xfrm>
            <a:off x="1925005" y="3095392"/>
            <a:ext cx="4761600" cy="10754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US" sz="2200" dirty="0">
                <a:latin typeface="Nunito" panose="020B0604020202020204" charset="0"/>
                <a:cs typeface="Arial" panose="020B0604020202020204" pitchFamily="34" charset="0"/>
              </a:rPr>
              <a:t>Debora Gisele </a:t>
            </a:r>
            <a:r>
              <a:rPr lang="en-US" sz="2200" dirty="0" smtClean="0">
                <a:latin typeface="Nunito" panose="020B0604020202020204" charset="0"/>
                <a:cs typeface="Arial" panose="020B0604020202020204" pitchFamily="34" charset="0"/>
              </a:rPr>
              <a:t>Hountongninou </a:t>
            </a: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US" sz="2200" dirty="0" smtClean="0">
                <a:latin typeface="Nunito" panose="020B0604020202020204" charset="0"/>
                <a:cs typeface="Arial" panose="020B0604020202020204" pitchFamily="34" charset="0"/>
              </a:rPr>
              <a:t>(</a:t>
            </a:r>
            <a:r>
              <a:rPr lang="en-US" sz="2200" dirty="0">
                <a:latin typeface="Nunito" panose="020B0604020202020204" charset="0"/>
                <a:cs typeface="Arial" panose="020B0604020202020204" pitchFamily="34" charset="0"/>
              </a:rPr>
              <a:t>2024-M152-24868)  </a:t>
            </a:r>
            <a:endParaRPr lang="en-US" sz="2200" dirty="0">
              <a:latin typeface="Nunito" panose="020B060402020202020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87" name="Google Shape;187;p30"/>
          <p:cNvSpPr/>
          <p:nvPr/>
        </p:nvSpPr>
        <p:spPr>
          <a:xfrm>
            <a:off x="4415093" y="-1452282"/>
            <a:ext cx="3468460" cy="2345730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0"/>
          <p:cNvSpPr/>
          <p:nvPr/>
        </p:nvSpPr>
        <p:spPr>
          <a:xfrm rot="-1248412">
            <a:off x="4825511" y="4660756"/>
            <a:ext cx="2821223" cy="341613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30"/>
          <p:cNvSpPr/>
          <p:nvPr/>
        </p:nvSpPr>
        <p:spPr>
          <a:xfrm rot="-1248538">
            <a:off x="5659579" y="4913061"/>
            <a:ext cx="2107844" cy="341613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" name="Google Shape;190;p30"/>
          <p:cNvGrpSpPr/>
          <p:nvPr/>
        </p:nvGrpSpPr>
        <p:grpSpPr>
          <a:xfrm>
            <a:off x="8359000" y="4367111"/>
            <a:ext cx="604655" cy="482923"/>
            <a:chOff x="5879425" y="4466724"/>
            <a:chExt cx="604655" cy="482923"/>
          </a:xfrm>
        </p:grpSpPr>
        <p:sp>
          <p:nvSpPr>
            <p:cNvPr id="191" name="Google Shape;191;p30"/>
            <p:cNvSpPr/>
            <p:nvPr/>
          </p:nvSpPr>
          <p:spPr>
            <a:xfrm>
              <a:off x="5979344" y="4466724"/>
              <a:ext cx="268963" cy="218565"/>
            </a:xfrm>
            <a:custGeom>
              <a:avLst/>
              <a:gdLst/>
              <a:ahLst/>
              <a:cxnLst/>
              <a:rect l="l" t="t" r="r" b="b"/>
              <a:pathLst>
                <a:path w="69906" h="56807" extrusionOk="0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0"/>
            <p:cNvSpPr/>
            <p:nvPr/>
          </p:nvSpPr>
          <p:spPr>
            <a:xfrm>
              <a:off x="6144937" y="4786821"/>
              <a:ext cx="172911" cy="16282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0"/>
            <p:cNvSpPr/>
            <p:nvPr/>
          </p:nvSpPr>
          <p:spPr>
            <a:xfrm>
              <a:off x="5879425" y="4748782"/>
              <a:ext cx="172883" cy="164472"/>
            </a:xfrm>
            <a:custGeom>
              <a:avLst/>
              <a:gdLst/>
              <a:ahLst/>
              <a:cxnLst/>
              <a:rect l="l" t="t" r="r" b="b"/>
              <a:pathLst>
                <a:path w="64090" h="60972" extrusionOk="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0"/>
            <p:cNvSpPr/>
            <p:nvPr/>
          </p:nvSpPr>
          <p:spPr>
            <a:xfrm>
              <a:off x="6362739" y="4584260"/>
              <a:ext cx="121341" cy="16450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Image 16">
            <a:extLst>
              <a:ext uri="{FF2B5EF4-FFF2-40B4-BE49-F238E27FC236}">
                <a16:creationId xmlns:a16="http://schemas.microsoft.com/office/drawing/2014/main" id="{998232F1-2570-7FC1-6057-6FE2B35EB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2" y="158832"/>
            <a:ext cx="1278302" cy="128469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B9DAD513-231C-B441-E6FF-5608B7E3E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1343" y="95339"/>
            <a:ext cx="1211641" cy="1284693"/>
          </a:xfrm>
          <a:prstGeom prst="rect">
            <a:avLst/>
          </a:prstGeom>
        </p:spPr>
      </p:pic>
      <p:sp>
        <p:nvSpPr>
          <p:cNvPr id="19" name="Google Shape;186;p30"/>
          <p:cNvSpPr txBox="1">
            <a:spLocks/>
          </p:cNvSpPr>
          <p:nvPr/>
        </p:nvSpPr>
        <p:spPr>
          <a:xfrm>
            <a:off x="3299896" y="4687208"/>
            <a:ext cx="2011819" cy="589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Clr>
                <a:schemeClr val="dk1"/>
              </a:buClr>
              <a:buSzPts val="1100"/>
            </a:pPr>
            <a:r>
              <a:rPr lang="en-US" b="1" dirty="0" smtClean="0">
                <a:solidFill>
                  <a:schemeClr val="tx1"/>
                </a:solidFill>
              </a:rPr>
              <a:t>September 2025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5"/>
          <p:cNvSpPr txBox="1">
            <a:spLocks noGrp="1"/>
          </p:cNvSpPr>
          <p:nvPr>
            <p:ph type="title"/>
          </p:nvPr>
        </p:nvSpPr>
        <p:spPr>
          <a:xfrm>
            <a:off x="3400543" y="0"/>
            <a:ext cx="2231330" cy="505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Methodology</a:t>
            </a:r>
            <a:endParaRPr dirty="0"/>
          </a:p>
        </p:txBody>
      </p:sp>
      <p:sp>
        <p:nvSpPr>
          <p:cNvPr id="566" name="Google Shape;566;p45"/>
          <p:cNvSpPr/>
          <p:nvPr/>
        </p:nvSpPr>
        <p:spPr>
          <a:xfrm>
            <a:off x="7921945" y="-345570"/>
            <a:ext cx="1474292" cy="1388305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45"/>
          <p:cNvSpPr/>
          <p:nvPr/>
        </p:nvSpPr>
        <p:spPr>
          <a:xfrm>
            <a:off x="-129036" y="4714185"/>
            <a:ext cx="550852" cy="518724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421816" y="619185"/>
            <a:ext cx="861481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dirty="0">
                <a:latin typeface="Nunito" panose="020B0604020202020204" charset="0"/>
              </a:rPr>
              <a:t>Data Collection</a:t>
            </a:r>
            <a:endParaRPr lang="en-US" sz="1600" dirty="0">
              <a:latin typeface="Nunito" panose="020B0604020202020204" charset="0"/>
            </a:endParaRPr>
          </a:p>
          <a:p>
            <a:pPr lvl="0">
              <a:lnSpc>
                <a:spcPct val="150000"/>
              </a:lnSpc>
            </a:pPr>
            <a:r>
              <a:rPr lang="en-US" sz="1600" b="1" dirty="0">
                <a:latin typeface="Nunito" panose="020B0604020202020204" charset="0"/>
              </a:rPr>
              <a:t>Performance Test via Water Boiling Test (WBT)</a:t>
            </a:r>
            <a:endParaRPr lang="en-US" sz="1600" dirty="0">
              <a:latin typeface="Nunito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latin typeface="Nunito" panose="020B0604020202020204" charset="0"/>
              </a:rPr>
              <a:t>Allows for the evaluation of the thermal power generated, fuel consumption, and the amount of ash produced. </a:t>
            </a:r>
            <a:endParaRPr lang="en-US" sz="1600" b="1" dirty="0" smtClean="0">
              <a:latin typeface="Nunito" panose="020B0604020202020204" charset="0"/>
            </a:endParaRPr>
          </a:p>
          <a:p>
            <a:pPr algn="just">
              <a:lnSpc>
                <a:spcPct val="150000"/>
              </a:lnSpc>
            </a:pPr>
            <a:r>
              <a:rPr lang="en-US" sz="1600" b="1" dirty="0" smtClean="0">
                <a:latin typeface="Nunito" panose="020B0604020202020204" charset="0"/>
              </a:rPr>
              <a:t>Post-harvest </a:t>
            </a:r>
            <a:r>
              <a:rPr lang="en-US" sz="1600" b="1" dirty="0">
                <a:latin typeface="Nunito" panose="020B0604020202020204" charset="0"/>
              </a:rPr>
              <a:t>quality</a:t>
            </a:r>
            <a:r>
              <a:rPr lang="en-US" sz="1600" dirty="0">
                <a:latin typeface="Nunito" panose="020B0604020202020204" charset="0"/>
              </a:rPr>
              <a:t>: weight loss, firmness (1–4 scale), color (1–6 scale), decay incidence.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latin typeface="Nunito" panose="020B0604020202020204" charset="0"/>
              </a:rPr>
              <a:t>Biological indicators</a:t>
            </a:r>
            <a:r>
              <a:rPr lang="en-US" sz="1600" dirty="0">
                <a:latin typeface="Nunito" panose="020B0604020202020204" charset="0"/>
              </a:rPr>
              <a:t>: bacterial load (CFU/mL, Gram staining, biochemical tests).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latin typeface="Nunito" panose="020B0604020202020204" charset="0"/>
              </a:rPr>
              <a:t>Physiological</a:t>
            </a:r>
            <a:r>
              <a:rPr lang="en-US" sz="1600" dirty="0">
                <a:latin typeface="Nunito" panose="020B0604020202020204" charset="0"/>
              </a:rPr>
              <a:t>: ethylene levels (portable analyzer).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latin typeface="Nunito" panose="020B0604020202020204" charset="0"/>
              </a:rPr>
              <a:t>Chemical</a:t>
            </a:r>
            <a:r>
              <a:rPr lang="en-US" sz="1600" dirty="0">
                <a:latin typeface="Nunito" panose="020B0604020202020204" charset="0"/>
              </a:rPr>
              <a:t>: residues analysis.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latin typeface="Nunito" panose="020B0604020202020204" charset="0"/>
              </a:rPr>
              <a:t>Economic analysis</a:t>
            </a:r>
            <a:r>
              <a:rPr lang="en-US" sz="1600" dirty="0">
                <a:latin typeface="Nunito" panose="020B0604020202020204" charset="0"/>
              </a:rPr>
              <a:t>: costs, benefits, ROI, BCR.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dirty="0">
                <a:latin typeface="Nunito" panose="020B0604020202020204" charset="0"/>
              </a:rPr>
              <a:t>Data Analysis</a:t>
            </a:r>
            <a:endParaRPr lang="en-US" sz="1600" dirty="0">
              <a:latin typeface="Nunito" panose="020B0604020202020204" charset="0"/>
            </a:endParaRPr>
          </a:p>
          <a:p>
            <a:pPr algn="just">
              <a:lnSpc>
                <a:spcPct val="150000"/>
              </a:lnSpc>
            </a:pPr>
            <a:r>
              <a:rPr lang="en-US" sz="1600" dirty="0">
                <a:latin typeface="Nunito" panose="020B0604020202020204" charset="0"/>
              </a:rPr>
              <a:t>Statistical tests: </a:t>
            </a:r>
            <a:r>
              <a:rPr lang="en-US" sz="1600" b="1" dirty="0">
                <a:latin typeface="Nunito" panose="020B0604020202020204" charset="0"/>
              </a:rPr>
              <a:t>ANOVA, regression</a:t>
            </a:r>
            <a:r>
              <a:rPr lang="en-US" sz="1600" dirty="0">
                <a:latin typeface="Nunito" panose="020B060402020202020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latin typeface="Nunito" panose="020B0604020202020204" charset="0"/>
              </a:rPr>
              <a:t>Visuals: graphs &amp; photos to track quality changes.</a:t>
            </a:r>
          </a:p>
        </p:txBody>
      </p:sp>
    </p:spTree>
    <p:extLst>
      <p:ext uri="{BB962C8B-B14F-4D97-AF65-F5344CB8AC3E}">
        <p14:creationId xmlns:p14="http://schemas.microsoft.com/office/powerpoint/2010/main" val="305184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5"/>
          <p:cNvSpPr txBox="1">
            <a:spLocks noGrp="1"/>
          </p:cNvSpPr>
          <p:nvPr>
            <p:ph type="title"/>
          </p:nvPr>
        </p:nvSpPr>
        <p:spPr>
          <a:xfrm>
            <a:off x="3400543" y="0"/>
            <a:ext cx="2231330" cy="505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Methodology</a:t>
            </a:r>
            <a:endParaRPr dirty="0"/>
          </a:p>
        </p:txBody>
      </p:sp>
      <p:sp>
        <p:nvSpPr>
          <p:cNvPr id="566" name="Google Shape;566;p45"/>
          <p:cNvSpPr/>
          <p:nvPr/>
        </p:nvSpPr>
        <p:spPr>
          <a:xfrm>
            <a:off x="7921945" y="-345570"/>
            <a:ext cx="1474292" cy="1388305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45"/>
          <p:cNvSpPr/>
          <p:nvPr/>
        </p:nvSpPr>
        <p:spPr>
          <a:xfrm>
            <a:off x="-129036" y="4714185"/>
            <a:ext cx="550852" cy="518724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2604280" y="4635669"/>
            <a:ext cx="3823855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spcAft>
                <a:spcPts val="800"/>
              </a:spcAft>
            </a:pPr>
            <a:r>
              <a:rPr lang="en-US" sz="1800" dirty="0" smtClean="0"/>
              <a:t>Draft of the gasification system</a:t>
            </a:r>
            <a:endParaRPr lang="en-US" sz="180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675" y="533400"/>
            <a:ext cx="367665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320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5"/>
          <p:cNvSpPr txBox="1">
            <a:spLocks noGrp="1"/>
          </p:cNvSpPr>
          <p:nvPr>
            <p:ph type="title"/>
          </p:nvPr>
        </p:nvSpPr>
        <p:spPr>
          <a:xfrm>
            <a:off x="3400543" y="0"/>
            <a:ext cx="2231330" cy="505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Methodology</a:t>
            </a:r>
            <a:endParaRPr dirty="0"/>
          </a:p>
        </p:txBody>
      </p:sp>
      <p:sp>
        <p:nvSpPr>
          <p:cNvPr id="566" name="Google Shape;566;p45"/>
          <p:cNvSpPr/>
          <p:nvPr/>
        </p:nvSpPr>
        <p:spPr>
          <a:xfrm>
            <a:off x="7921945" y="-345570"/>
            <a:ext cx="1474292" cy="1388305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45"/>
          <p:cNvSpPr/>
          <p:nvPr/>
        </p:nvSpPr>
        <p:spPr>
          <a:xfrm>
            <a:off x="-129036" y="4714185"/>
            <a:ext cx="550852" cy="518724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1973711" y="4607498"/>
            <a:ext cx="50849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800" dirty="0">
                <a:latin typeface="Nunito" panose="020B0604020202020204" charset="0"/>
              </a:rPr>
              <a:t>Table of repartition of treatments per blocks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749260"/>
              </p:ext>
            </p:extLst>
          </p:nvPr>
        </p:nvGraphicFramePr>
        <p:xfrm>
          <a:off x="421821" y="1253835"/>
          <a:ext cx="8029076" cy="3151912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729916">
                  <a:extLst>
                    <a:ext uri="{9D8B030D-6E8A-4147-A177-3AD203B41FA5}">
                      <a16:colId xmlns:a16="http://schemas.microsoft.com/office/drawing/2014/main" val="2039405641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3104364991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3999306388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1756738642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3777940225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3183944753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1654980460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1422776763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2617666568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1658257282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2031137646"/>
                    </a:ext>
                  </a:extLst>
                </a:gridCol>
              </a:tblGrid>
              <a:tr h="78797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Treatment 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Treatment 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Treatment 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Treatment 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Treatment 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Treatment 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Treatment 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Treatment 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Treatment 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Treatment 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69891230"/>
                  </a:ext>
                </a:extLst>
              </a:tr>
              <a:tr h="787978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Block 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Eucalyptus 0.5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Simsim 1.0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Eucalyptus 1.5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Control (No ash)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Sunflower 1.0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Sunflower 1.5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Simsim  0.5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Eucalyptus  1.0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Simsim  1.5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Sunflower 0.5 kg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000411229"/>
                  </a:ext>
                </a:extLst>
              </a:tr>
              <a:tr h="787978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Block 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Simsim  1.0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Eucalyptus 1.5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Sunflower 1.0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Simsim  0.5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Sunflower 1.5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Eucalyptus 0.5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Control (No ash)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Eucalyptus 1.0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Simsim  1.5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Sunflower 0.5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566228288"/>
                  </a:ext>
                </a:extLst>
              </a:tr>
              <a:tr h="787978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Block 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Sunflower 1.5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Simsim  0.5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Eucalyptus 0.5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Simsim  1.5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Sunflower 0.5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Control (No ash)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Eucalyptus 1.0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Sunflower 1.0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Simsim  1.0 kg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Eucalyptus 1.5 kg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5769732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5308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5"/>
          <p:cNvSpPr txBox="1">
            <a:spLocks noGrp="1"/>
          </p:cNvSpPr>
          <p:nvPr>
            <p:ph type="title"/>
          </p:nvPr>
        </p:nvSpPr>
        <p:spPr>
          <a:xfrm>
            <a:off x="962142" y="0"/>
            <a:ext cx="7108130" cy="5126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fr-FR" kern="100" dirty="0" smtClean="0">
                <a:latin typeface="Garamond" panose="02020404030301010803" pitchFamily="18" charset="0"/>
              </a:rPr>
              <a:t>How </a:t>
            </a:r>
            <a:r>
              <a:rPr lang="fr-FR" kern="100" dirty="0">
                <a:latin typeface="Garamond" panose="02020404030301010803" pitchFamily="18" charset="0"/>
              </a:rPr>
              <a:t>far with the research and </a:t>
            </a:r>
            <a:r>
              <a:rPr lang="fr-FR" kern="100" dirty="0" err="1">
                <a:latin typeface="Garamond" panose="02020404030301010803" pitchFamily="18" charset="0"/>
              </a:rPr>
              <a:t>next</a:t>
            </a:r>
            <a:r>
              <a:rPr lang="fr-FR" kern="100" dirty="0">
                <a:latin typeface="Garamond" panose="02020404030301010803" pitchFamily="18" charset="0"/>
              </a:rPr>
              <a:t> </a:t>
            </a:r>
            <a:r>
              <a:rPr lang="fr-FR" kern="100" dirty="0" err="1" smtClean="0">
                <a:latin typeface="Garamond" panose="02020404030301010803" pitchFamily="18" charset="0"/>
              </a:rPr>
              <a:t>steps</a:t>
            </a:r>
            <a:endParaRPr dirty="0"/>
          </a:p>
        </p:txBody>
      </p:sp>
      <p:sp>
        <p:nvSpPr>
          <p:cNvPr id="566" name="Google Shape;566;p45"/>
          <p:cNvSpPr/>
          <p:nvPr/>
        </p:nvSpPr>
        <p:spPr>
          <a:xfrm>
            <a:off x="7921945" y="-345570"/>
            <a:ext cx="1474292" cy="1388305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45"/>
          <p:cNvSpPr/>
          <p:nvPr/>
        </p:nvSpPr>
        <p:spPr>
          <a:xfrm>
            <a:off x="-129036" y="4714185"/>
            <a:ext cx="550852" cy="518724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713225" y="539499"/>
            <a:ext cx="7717500" cy="4233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smtClean="0">
                <a:solidFill>
                  <a:schemeClr val="tx1"/>
                </a:solidFill>
                <a:latin typeface="Nunito" panose="020B0604020202020204" charset="0"/>
              </a:rPr>
              <a:t>Currently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 smtClean="0">
                <a:solidFill>
                  <a:schemeClr val="tx1"/>
                </a:solidFill>
                <a:latin typeface="Nunito" panose="020B0604020202020204" charset="0"/>
              </a:rPr>
              <a:t>Proposal has been successfully defended.</a:t>
            </a:r>
            <a:endParaRPr lang="en-US" sz="2000" b="0" dirty="0">
              <a:solidFill>
                <a:schemeClr val="tx1"/>
              </a:solidFill>
              <a:latin typeface="Nunito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 smtClean="0">
                <a:solidFill>
                  <a:schemeClr val="tx1"/>
                </a:solidFill>
                <a:latin typeface="Nunito" panose="020B0604020202020204" charset="0"/>
              </a:rPr>
              <a:t>Tomato crop planted in June 2025; growth has been monitored and managed successfully.</a:t>
            </a:r>
            <a:endParaRPr lang="en-US" sz="2000" b="0" dirty="0">
              <a:solidFill>
                <a:schemeClr val="tx1"/>
              </a:solidFill>
              <a:latin typeface="Nunito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 smtClean="0">
                <a:solidFill>
                  <a:schemeClr val="tx1"/>
                </a:solidFill>
                <a:latin typeface="Nunito" panose="020B0604020202020204" charset="0"/>
              </a:rPr>
              <a:t>Currently in the phase of gasifier design and collection of plant residues.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smtClean="0">
                <a:solidFill>
                  <a:schemeClr val="tx1"/>
                </a:solidFill>
                <a:latin typeface="Nunito" panose="020B0604020202020204" charset="0"/>
              </a:rPr>
              <a:t>Next</a:t>
            </a:r>
            <a:endParaRPr lang="en-US" sz="2000" b="0" dirty="0">
              <a:solidFill>
                <a:schemeClr val="tx1"/>
              </a:solidFill>
              <a:latin typeface="Nunito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 smtClean="0">
                <a:solidFill>
                  <a:schemeClr val="tx1"/>
                </a:solidFill>
                <a:latin typeface="Nunito" panose="020B0604020202020204" charset="0"/>
              </a:rPr>
              <a:t>Preparing plant residues for bio-ash experiments.</a:t>
            </a:r>
            <a:endParaRPr lang="en-US" sz="2000" b="0" dirty="0">
              <a:solidFill>
                <a:schemeClr val="tx1"/>
              </a:solidFill>
              <a:latin typeface="Nunito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 smtClean="0">
                <a:solidFill>
                  <a:schemeClr val="tx1"/>
                </a:solidFill>
                <a:latin typeface="Nunito" panose="020B0604020202020204" charset="0"/>
              </a:rPr>
              <a:t>Completing the gasifier design and producing the bio-ashes.</a:t>
            </a:r>
            <a:endParaRPr lang="en-US" sz="2000" b="0" dirty="0">
              <a:solidFill>
                <a:schemeClr val="tx1"/>
              </a:solidFill>
              <a:latin typeface="Nunito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 smtClean="0">
                <a:solidFill>
                  <a:schemeClr val="tx1"/>
                </a:solidFill>
                <a:latin typeface="Nunito" panose="020B0604020202020204" charset="0"/>
              </a:rPr>
              <a:t>Characterizing the ashes to understand their properties.</a:t>
            </a:r>
            <a:endParaRPr lang="en-US" sz="2000" b="0" dirty="0">
              <a:solidFill>
                <a:schemeClr val="tx1"/>
              </a:solidFill>
              <a:latin typeface="Nunito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 smtClean="0">
                <a:solidFill>
                  <a:schemeClr val="tx1"/>
                </a:solidFill>
                <a:latin typeface="Nunito" panose="020B0604020202020204" charset="0"/>
              </a:rPr>
              <a:t>Setting up the experimental treatments for post-harvest tomato storage using the ashes.</a:t>
            </a:r>
            <a:endParaRPr lang="en-US" sz="2000" b="0" dirty="0">
              <a:solidFill>
                <a:schemeClr val="tx1"/>
              </a:solidFill>
              <a:latin typeface="Nunito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 smtClean="0">
                <a:solidFill>
                  <a:schemeClr val="tx1"/>
                </a:solidFill>
                <a:latin typeface="Nunito" panose="020B0604020202020204" charset="0"/>
              </a:rPr>
              <a:t>Collecting and analyzing data</a:t>
            </a:r>
            <a:endParaRPr lang="en-US" sz="2000" b="0" dirty="0">
              <a:solidFill>
                <a:schemeClr val="tx1"/>
              </a:solidFill>
              <a:latin typeface="Nuni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20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9"/>
          <p:cNvSpPr txBox="1">
            <a:spLocks noGrp="1"/>
          </p:cNvSpPr>
          <p:nvPr>
            <p:ph type="title"/>
          </p:nvPr>
        </p:nvSpPr>
        <p:spPr>
          <a:xfrm>
            <a:off x="3514598" y="-133350"/>
            <a:ext cx="1829034" cy="596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Timelines</a:t>
            </a:r>
            <a:endParaRPr dirty="0"/>
          </a:p>
        </p:txBody>
      </p:sp>
      <p:grpSp>
        <p:nvGrpSpPr>
          <p:cNvPr id="385" name="Google Shape;385;p39"/>
          <p:cNvGrpSpPr/>
          <p:nvPr/>
        </p:nvGrpSpPr>
        <p:grpSpPr>
          <a:xfrm>
            <a:off x="8361000" y="4509399"/>
            <a:ext cx="604655" cy="482923"/>
            <a:chOff x="5879425" y="4466724"/>
            <a:chExt cx="604655" cy="482923"/>
          </a:xfrm>
        </p:grpSpPr>
        <p:sp>
          <p:nvSpPr>
            <p:cNvPr id="386" name="Google Shape;386;p39"/>
            <p:cNvSpPr/>
            <p:nvPr/>
          </p:nvSpPr>
          <p:spPr>
            <a:xfrm>
              <a:off x="5979344" y="4466724"/>
              <a:ext cx="268963" cy="218565"/>
            </a:xfrm>
            <a:custGeom>
              <a:avLst/>
              <a:gdLst/>
              <a:ahLst/>
              <a:cxnLst/>
              <a:rect l="l" t="t" r="r" b="b"/>
              <a:pathLst>
                <a:path w="69906" h="56807" extrusionOk="0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6144937" y="4786821"/>
              <a:ext cx="172911" cy="16282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5879425" y="4748782"/>
              <a:ext cx="172883" cy="164472"/>
            </a:xfrm>
            <a:custGeom>
              <a:avLst/>
              <a:gdLst/>
              <a:ahLst/>
              <a:cxnLst/>
              <a:rect l="l" t="t" r="r" b="b"/>
              <a:pathLst>
                <a:path w="64090" h="60972" extrusionOk="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6362739" y="4584260"/>
              <a:ext cx="121341" cy="16450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390;p39"/>
          <p:cNvSpPr/>
          <p:nvPr/>
        </p:nvSpPr>
        <p:spPr>
          <a:xfrm rot="379797">
            <a:off x="-817582" y="4323360"/>
            <a:ext cx="1882741" cy="1074142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9"/>
          <p:cNvSpPr/>
          <p:nvPr/>
        </p:nvSpPr>
        <p:spPr>
          <a:xfrm>
            <a:off x="7765256" y="-428625"/>
            <a:ext cx="2578894" cy="961706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151269"/>
              </p:ext>
            </p:extLst>
          </p:nvPr>
        </p:nvGraphicFramePr>
        <p:xfrm>
          <a:off x="23803" y="534109"/>
          <a:ext cx="8810624" cy="45460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1328">
                  <a:extLst>
                    <a:ext uri="{9D8B030D-6E8A-4147-A177-3AD203B41FA5}">
                      <a16:colId xmlns:a16="http://schemas.microsoft.com/office/drawing/2014/main" val="919070952"/>
                    </a:ext>
                  </a:extLst>
                </a:gridCol>
                <a:gridCol w="1101328">
                  <a:extLst>
                    <a:ext uri="{9D8B030D-6E8A-4147-A177-3AD203B41FA5}">
                      <a16:colId xmlns:a16="http://schemas.microsoft.com/office/drawing/2014/main" val="740451635"/>
                    </a:ext>
                  </a:extLst>
                </a:gridCol>
                <a:gridCol w="1101328">
                  <a:extLst>
                    <a:ext uri="{9D8B030D-6E8A-4147-A177-3AD203B41FA5}">
                      <a16:colId xmlns:a16="http://schemas.microsoft.com/office/drawing/2014/main" val="3165714283"/>
                    </a:ext>
                  </a:extLst>
                </a:gridCol>
                <a:gridCol w="1101328">
                  <a:extLst>
                    <a:ext uri="{9D8B030D-6E8A-4147-A177-3AD203B41FA5}">
                      <a16:colId xmlns:a16="http://schemas.microsoft.com/office/drawing/2014/main" val="4054600839"/>
                    </a:ext>
                  </a:extLst>
                </a:gridCol>
                <a:gridCol w="1101328">
                  <a:extLst>
                    <a:ext uri="{9D8B030D-6E8A-4147-A177-3AD203B41FA5}">
                      <a16:colId xmlns:a16="http://schemas.microsoft.com/office/drawing/2014/main" val="3702466082"/>
                    </a:ext>
                  </a:extLst>
                </a:gridCol>
                <a:gridCol w="1101328">
                  <a:extLst>
                    <a:ext uri="{9D8B030D-6E8A-4147-A177-3AD203B41FA5}">
                      <a16:colId xmlns:a16="http://schemas.microsoft.com/office/drawing/2014/main" val="237486785"/>
                    </a:ext>
                  </a:extLst>
                </a:gridCol>
                <a:gridCol w="1101328">
                  <a:extLst>
                    <a:ext uri="{9D8B030D-6E8A-4147-A177-3AD203B41FA5}">
                      <a16:colId xmlns:a16="http://schemas.microsoft.com/office/drawing/2014/main" val="2956874576"/>
                    </a:ext>
                  </a:extLst>
                </a:gridCol>
                <a:gridCol w="1101328">
                  <a:extLst>
                    <a:ext uri="{9D8B030D-6E8A-4147-A177-3AD203B41FA5}">
                      <a16:colId xmlns:a16="http://schemas.microsoft.com/office/drawing/2014/main" val="4092255267"/>
                    </a:ext>
                  </a:extLst>
                </a:gridCol>
              </a:tblGrid>
              <a:tr h="3132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 dirty="0">
                          <a:effectLst/>
                        </a:rPr>
                        <a:t>Activity / Month</a:t>
                      </a:r>
                      <a:endParaRPr lang="en-US" sz="11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Jun–Sep 2025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Oct–Nov 2025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Dec 2025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Jan 2026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Feb–Apr 2026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May–Jul 2026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Aug 2026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extLst>
                  <a:ext uri="{0D108BD9-81ED-4DB2-BD59-A6C34878D82A}">
                    <a16:rowId xmlns:a16="http://schemas.microsoft.com/office/drawing/2014/main" val="3835350278"/>
                  </a:ext>
                </a:extLst>
              </a:tr>
              <a:tr h="4625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Tomato Cultivation &amp; Monitoring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████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extLst>
                  <a:ext uri="{0D108BD9-81ED-4DB2-BD59-A6C34878D82A}">
                    <a16:rowId xmlns:a16="http://schemas.microsoft.com/office/drawing/2014/main" val="2014627841"/>
                  </a:ext>
                </a:extLst>
              </a:tr>
              <a:tr h="4625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Gasifier Design &amp; Ash Collection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███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extLst>
                  <a:ext uri="{0D108BD9-81ED-4DB2-BD59-A6C34878D82A}">
                    <a16:rowId xmlns:a16="http://schemas.microsoft.com/office/drawing/2014/main" val="3277445669"/>
                  </a:ext>
                </a:extLst>
              </a:tr>
              <a:tr h="3132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Ash Characterization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extLst>
                  <a:ext uri="{0D108BD9-81ED-4DB2-BD59-A6C34878D82A}">
                    <a16:rowId xmlns:a16="http://schemas.microsoft.com/office/drawing/2014/main" val="1022472388"/>
                  </a:ext>
                </a:extLst>
              </a:tr>
              <a:tr h="4625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Experimental Treatments &amp; Storage Study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███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extLst>
                  <a:ext uri="{0D108BD9-81ED-4DB2-BD59-A6C34878D82A}">
                    <a16:rowId xmlns:a16="http://schemas.microsoft.com/office/drawing/2014/main" val="3425817770"/>
                  </a:ext>
                </a:extLst>
              </a:tr>
              <a:tr h="3132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Data Collection &amp; Monitoring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 dirty="0">
                          <a:effectLst/>
                        </a:rPr>
                        <a:t>█</a:t>
                      </a:r>
                      <a:endParaRPr lang="en-US" sz="11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extLst>
                  <a:ext uri="{0D108BD9-81ED-4DB2-BD59-A6C34878D82A}">
                    <a16:rowId xmlns:a16="http://schemas.microsoft.com/office/drawing/2014/main" val="1558552285"/>
                  </a:ext>
                </a:extLst>
              </a:tr>
              <a:tr h="3132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Data Analysis &amp; Report Writing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███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extLst>
                  <a:ext uri="{0D108BD9-81ED-4DB2-BD59-A6C34878D82A}">
                    <a16:rowId xmlns:a16="http://schemas.microsoft.com/office/drawing/2014/main" val="3421098813"/>
                  </a:ext>
                </a:extLst>
              </a:tr>
              <a:tr h="4625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Thesis Drafting &amp; Supervisor Review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█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extLst>
                  <a:ext uri="{0D108BD9-81ED-4DB2-BD59-A6C34878D82A}">
                    <a16:rowId xmlns:a16="http://schemas.microsoft.com/office/drawing/2014/main" val="3401608323"/>
                  </a:ext>
                </a:extLst>
              </a:tr>
              <a:tr h="3132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</a:rPr>
                        <a:t>Final Report Submission</a:t>
                      </a:r>
                      <a:endParaRPr lang="en-US" sz="11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5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50" dirty="0">
                          <a:effectLst/>
                        </a:rPr>
                        <a:t>█</a:t>
                      </a:r>
                      <a:endParaRPr lang="en-US" sz="11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68" marR="7268" marT="7268" marB="7268" anchor="ctr"/>
                </a:tc>
                <a:extLst>
                  <a:ext uri="{0D108BD9-81ED-4DB2-BD59-A6C34878D82A}">
                    <a16:rowId xmlns:a16="http://schemas.microsoft.com/office/drawing/2014/main" val="1575173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9"/>
          <p:cNvSpPr txBox="1">
            <a:spLocks noGrp="1"/>
          </p:cNvSpPr>
          <p:nvPr>
            <p:ph type="title"/>
          </p:nvPr>
        </p:nvSpPr>
        <p:spPr>
          <a:xfrm>
            <a:off x="3505200" y="0"/>
            <a:ext cx="1829034" cy="596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Timeline</a:t>
            </a:r>
            <a:endParaRPr dirty="0"/>
          </a:p>
        </p:txBody>
      </p:sp>
      <p:grpSp>
        <p:nvGrpSpPr>
          <p:cNvPr id="385" name="Google Shape;385;p39"/>
          <p:cNvGrpSpPr/>
          <p:nvPr/>
        </p:nvGrpSpPr>
        <p:grpSpPr>
          <a:xfrm>
            <a:off x="8361000" y="4509399"/>
            <a:ext cx="604655" cy="482923"/>
            <a:chOff x="5879425" y="4466724"/>
            <a:chExt cx="604655" cy="482923"/>
          </a:xfrm>
        </p:grpSpPr>
        <p:sp>
          <p:nvSpPr>
            <p:cNvPr id="386" name="Google Shape;386;p39"/>
            <p:cNvSpPr/>
            <p:nvPr/>
          </p:nvSpPr>
          <p:spPr>
            <a:xfrm>
              <a:off x="5979344" y="4466724"/>
              <a:ext cx="268963" cy="218565"/>
            </a:xfrm>
            <a:custGeom>
              <a:avLst/>
              <a:gdLst/>
              <a:ahLst/>
              <a:cxnLst/>
              <a:rect l="l" t="t" r="r" b="b"/>
              <a:pathLst>
                <a:path w="69906" h="56807" extrusionOk="0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6144937" y="4786821"/>
              <a:ext cx="172911" cy="16282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5879425" y="4748782"/>
              <a:ext cx="172883" cy="164472"/>
            </a:xfrm>
            <a:custGeom>
              <a:avLst/>
              <a:gdLst/>
              <a:ahLst/>
              <a:cxnLst/>
              <a:rect l="l" t="t" r="r" b="b"/>
              <a:pathLst>
                <a:path w="64090" h="60972" extrusionOk="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6362739" y="4584260"/>
              <a:ext cx="121341" cy="16450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390;p39"/>
          <p:cNvSpPr/>
          <p:nvPr/>
        </p:nvSpPr>
        <p:spPr>
          <a:xfrm rot="379797">
            <a:off x="-817582" y="4323360"/>
            <a:ext cx="1882741" cy="1074142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9"/>
          <p:cNvSpPr/>
          <p:nvPr/>
        </p:nvSpPr>
        <p:spPr>
          <a:xfrm>
            <a:off x="7765256" y="-428625"/>
            <a:ext cx="2578894" cy="961706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F45BAB69-F7F8-9162-CC7B-53948F4C2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1864298"/>
              </p:ext>
            </p:extLst>
          </p:nvPr>
        </p:nvGraphicFramePr>
        <p:xfrm>
          <a:off x="1148038" y="538615"/>
          <a:ext cx="6543358" cy="442284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271679">
                  <a:extLst>
                    <a:ext uri="{9D8B030D-6E8A-4147-A177-3AD203B41FA5}">
                      <a16:colId xmlns:a16="http://schemas.microsoft.com/office/drawing/2014/main" val="3088879686"/>
                    </a:ext>
                  </a:extLst>
                </a:gridCol>
                <a:gridCol w="3271679">
                  <a:extLst>
                    <a:ext uri="{9D8B030D-6E8A-4147-A177-3AD203B41FA5}">
                      <a16:colId xmlns:a16="http://schemas.microsoft.com/office/drawing/2014/main" val="2829277496"/>
                    </a:ext>
                  </a:extLst>
                </a:gridCol>
              </a:tblGrid>
              <a:tr h="997502">
                <a:tc>
                  <a:txBody>
                    <a:bodyPr/>
                    <a:lstStyle/>
                    <a:p>
                      <a:r>
                        <a:rPr lang="en-US" dirty="0"/>
                        <a:t>HCE SOLUTIONS SCHEDULE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PROGRESS AT UMU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9242041"/>
                  </a:ext>
                </a:extLst>
              </a:tr>
              <a:tr h="1088344">
                <a:tc>
                  <a:txBody>
                    <a:bodyPr/>
                    <a:lstStyle/>
                    <a:p>
                      <a:r>
                        <a:rPr lang="en-US" dirty="0"/>
                        <a:t>OCTOBER 2024-SEPTEMBER 2026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Course</a:t>
                      </a:r>
                      <a:r>
                        <a:rPr lang="en-US" baseline="0" dirty="0" smtClean="0"/>
                        <a:t> module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/>
                        <a:t>completion by early October 2024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826896"/>
                  </a:ext>
                </a:extLst>
              </a:tr>
              <a:tr h="1339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Collection &amp; Lab Work to commence in October to June 2026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6033476"/>
                  </a:ext>
                </a:extLst>
              </a:tr>
              <a:tr h="99750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Graduation in October 2026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178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220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0"/>
          <p:cNvSpPr/>
          <p:nvPr/>
        </p:nvSpPr>
        <p:spPr>
          <a:xfrm rot="5398731">
            <a:off x="6789243" y="1473378"/>
            <a:ext cx="2754952" cy="335496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40"/>
          <p:cNvSpPr/>
          <p:nvPr/>
        </p:nvSpPr>
        <p:spPr>
          <a:xfrm rot="5398976">
            <a:off x="2896113" y="1756647"/>
            <a:ext cx="3412888" cy="335496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40"/>
          <p:cNvSpPr/>
          <p:nvPr/>
        </p:nvSpPr>
        <p:spPr>
          <a:xfrm rot="-925">
            <a:off x="4572000" y="2599240"/>
            <a:ext cx="2266380" cy="250242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40"/>
          <p:cNvSpPr/>
          <p:nvPr/>
        </p:nvSpPr>
        <p:spPr>
          <a:xfrm rot="-925">
            <a:off x="6072450" y="2599240"/>
            <a:ext cx="2266380" cy="250242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40"/>
          <p:cNvSpPr/>
          <p:nvPr/>
        </p:nvSpPr>
        <p:spPr>
          <a:xfrm rot="-925">
            <a:off x="4572000" y="517565"/>
            <a:ext cx="2266380" cy="250242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0"/>
          <p:cNvSpPr/>
          <p:nvPr/>
        </p:nvSpPr>
        <p:spPr>
          <a:xfrm rot="-925">
            <a:off x="6072450" y="517565"/>
            <a:ext cx="2266380" cy="250242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40"/>
          <p:cNvSpPr/>
          <p:nvPr/>
        </p:nvSpPr>
        <p:spPr>
          <a:xfrm rot="5398731">
            <a:off x="3130705" y="1473378"/>
            <a:ext cx="2754952" cy="335496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40"/>
          <p:cNvSpPr/>
          <p:nvPr/>
        </p:nvSpPr>
        <p:spPr>
          <a:xfrm rot="5398976">
            <a:off x="-762425" y="1756647"/>
            <a:ext cx="3412888" cy="335496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40"/>
          <p:cNvSpPr/>
          <p:nvPr/>
        </p:nvSpPr>
        <p:spPr>
          <a:xfrm rot="-925">
            <a:off x="913462" y="2599240"/>
            <a:ext cx="2266380" cy="250242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40"/>
          <p:cNvSpPr/>
          <p:nvPr/>
        </p:nvSpPr>
        <p:spPr>
          <a:xfrm rot="-925">
            <a:off x="2413912" y="2599240"/>
            <a:ext cx="2266380" cy="250242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40"/>
          <p:cNvSpPr/>
          <p:nvPr/>
        </p:nvSpPr>
        <p:spPr>
          <a:xfrm rot="-925">
            <a:off x="913462" y="517565"/>
            <a:ext cx="2266380" cy="250242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40"/>
          <p:cNvSpPr/>
          <p:nvPr/>
        </p:nvSpPr>
        <p:spPr>
          <a:xfrm rot="-925">
            <a:off x="2413912" y="517565"/>
            <a:ext cx="2266380" cy="250242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40"/>
          <p:cNvSpPr/>
          <p:nvPr/>
        </p:nvSpPr>
        <p:spPr>
          <a:xfrm>
            <a:off x="-587800" y="4341634"/>
            <a:ext cx="1851876" cy="1743867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40"/>
          <p:cNvSpPr/>
          <p:nvPr/>
        </p:nvSpPr>
        <p:spPr>
          <a:xfrm>
            <a:off x="8490650" y="839725"/>
            <a:ext cx="1474292" cy="1388305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40"/>
          <p:cNvSpPr/>
          <p:nvPr/>
        </p:nvSpPr>
        <p:spPr>
          <a:xfrm>
            <a:off x="713225" y="588350"/>
            <a:ext cx="550852" cy="518724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Titre 2">
            <a:extLst>
              <a:ext uri="{FF2B5EF4-FFF2-40B4-BE49-F238E27FC236}">
                <a16:creationId xmlns:a16="http://schemas.microsoft.com/office/drawing/2014/main" id="{F5AA34D7-D854-67BC-C622-AD8C87855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9601" y="0"/>
            <a:ext cx="2901689" cy="805423"/>
          </a:xfrm>
        </p:spPr>
        <p:txBody>
          <a:bodyPr rtlCol="0" anchor="ctr" anchorCtr="0"/>
          <a:lstStyle/>
          <a:p>
            <a:pPr algn="ctr" rtl="0">
              <a:lnSpc>
                <a:spcPct val="100000"/>
              </a:lnSpc>
            </a:pPr>
            <a:r>
              <a:rPr lang="fr" sz="2400" dirty="0">
                <a:latin typeface="EB Garamond" panose="020B0604020202020204" charset="0"/>
                <a:ea typeface="EB Garamond" panose="020B0604020202020204" charset="0"/>
                <a:cs typeface="EB Garamond" panose="020B0604020202020204" charset="0"/>
              </a:rPr>
              <a:t>Acknowledgment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FC16AD6C-E894-8F42-FAE0-FB6BE5CC1E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904" y="1843161"/>
            <a:ext cx="1578529" cy="1586421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7F2041DD-170D-61EE-7787-E1EB2C201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4634" y="1917114"/>
            <a:ext cx="1356715" cy="1438514"/>
          </a:xfrm>
          <a:prstGeom prst="rect">
            <a:avLst/>
          </a:prstGeom>
        </p:spPr>
      </p:pic>
      <p:sp>
        <p:nvSpPr>
          <p:cNvPr id="30" name="TextBox 1">
            <a:extLst>
              <a:ext uri="{FF2B5EF4-FFF2-40B4-BE49-F238E27FC236}">
                <a16:creationId xmlns:a16="http://schemas.microsoft.com/office/drawing/2014/main" id="{1606EEC5-964A-BFA0-5496-CC5ED038B49C}"/>
              </a:ext>
            </a:extLst>
          </p:cNvPr>
          <p:cNvSpPr txBox="1"/>
          <p:nvPr/>
        </p:nvSpPr>
        <p:spPr>
          <a:xfrm>
            <a:off x="4339924" y="3530456"/>
            <a:ext cx="148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EB Garamond" panose="020B0604020202020204" charset="0"/>
                <a:ea typeface="EB Garamond" panose="020B0604020202020204" charset="0"/>
                <a:cs typeface="EB Garamond" panose="020B0604020202020204" charset="0"/>
              </a:rPr>
              <a:t>HCE SOLUTIONS</a:t>
            </a:r>
          </a:p>
        </p:txBody>
      </p:sp>
      <p:sp>
        <p:nvSpPr>
          <p:cNvPr id="31" name="TextBox 3">
            <a:extLst>
              <a:ext uri="{FF2B5EF4-FFF2-40B4-BE49-F238E27FC236}">
                <a16:creationId xmlns:a16="http://schemas.microsoft.com/office/drawing/2014/main" id="{0844EDEB-5399-9B12-CE97-26C40BE7720D}"/>
              </a:ext>
            </a:extLst>
          </p:cNvPr>
          <p:cNvSpPr txBox="1"/>
          <p:nvPr/>
        </p:nvSpPr>
        <p:spPr>
          <a:xfrm>
            <a:off x="6814206" y="3530455"/>
            <a:ext cx="21175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EB Garamond" panose="020B0604020202020204" charset="0"/>
                <a:ea typeface="EB Garamond" panose="020B0604020202020204" charset="0"/>
                <a:cs typeface="EB Garamond" panose="020B0604020202020204" charset="0"/>
              </a:rPr>
              <a:t>Uganda Martyrs University</a:t>
            </a:r>
          </a:p>
        </p:txBody>
      </p:sp>
      <p:sp>
        <p:nvSpPr>
          <p:cNvPr id="32" name="TextBox 5">
            <a:extLst>
              <a:ext uri="{FF2B5EF4-FFF2-40B4-BE49-F238E27FC236}">
                <a16:creationId xmlns:a16="http://schemas.microsoft.com/office/drawing/2014/main" id="{7E43D1AB-AA60-5119-E65C-88B8F001CF3E}"/>
              </a:ext>
            </a:extLst>
          </p:cNvPr>
          <p:cNvSpPr txBox="1"/>
          <p:nvPr/>
        </p:nvSpPr>
        <p:spPr>
          <a:xfrm>
            <a:off x="173786" y="3446866"/>
            <a:ext cx="3006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EB Garamond" panose="020B0604020202020204" charset="0"/>
                <a:ea typeface="EB Garamond" panose="020B0604020202020204" charset="0"/>
                <a:cs typeface="EB Garamond" panose="020B0604020202020204" charset="0"/>
              </a:rPr>
              <a:t>Funded by European Union - Intra African Academic Mobility Scheme</a:t>
            </a:r>
          </a:p>
        </p:txBody>
      </p:sp>
      <p:pic>
        <p:nvPicPr>
          <p:cNvPr id="33" name="Picture 6">
            <a:extLst>
              <a:ext uri="{FF2B5EF4-FFF2-40B4-BE49-F238E27FC236}">
                <a16:creationId xmlns:a16="http://schemas.microsoft.com/office/drawing/2014/main" id="{A8BB833F-00F5-5A0D-C993-E3CA9BA9CC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371" y="1949379"/>
            <a:ext cx="2732978" cy="13739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52"/>
          <p:cNvSpPr/>
          <p:nvPr/>
        </p:nvSpPr>
        <p:spPr>
          <a:xfrm rot="379797">
            <a:off x="318806" y="3726397"/>
            <a:ext cx="1882741" cy="1074142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52"/>
          <p:cNvSpPr/>
          <p:nvPr/>
        </p:nvSpPr>
        <p:spPr>
          <a:xfrm>
            <a:off x="6551900" y="-1198446"/>
            <a:ext cx="3468460" cy="2345730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225" y="204787"/>
            <a:ext cx="4781550" cy="4733925"/>
          </a:xfrm>
          <a:prstGeom prst="rect">
            <a:avLst/>
          </a:prstGeom>
        </p:spPr>
      </p:pic>
      <p:sp>
        <p:nvSpPr>
          <p:cNvPr id="10" name="Titre 1"/>
          <p:cNvSpPr txBox="1">
            <a:spLocks/>
          </p:cNvSpPr>
          <p:nvPr/>
        </p:nvSpPr>
        <p:spPr>
          <a:xfrm>
            <a:off x="4549058" y="457200"/>
            <a:ext cx="2413717" cy="1219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B Garamond" panose="020B0604020202020204" charset="0"/>
                <a:ea typeface="EB Garamond" panose="020B0604020202020204" charset="0"/>
                <a:cs typeface="EB Garamond" panose="020B0604020202020204" charset="0"/>
              </a:rPr>
              <a:t>Thanks your attention </a:t>
            </a:r>
            <a:r>
              <a:rPr lang="fr-F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B Garamond" panose="020B0604020202020204" charset="0"/>
                <a:ea typeface="EB Garamond" panose="020B0604020202020204" charset="0"/>
                <a:cs typeface="EB Garamond" panose="020B0604020202020204" charset="0"/>
              </a:rPr>
              <a:t>!</a:t>
            </a:r>
            <a:endParaRPr lang="en-US" sz="3200" b="1" dirty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3"/>
          <p:cNvSpPr/>
          <p:nvPr/>
        </p:nvSpPr>
        <p:spPr>
          <a:xfrm rot="5398976">
            <a:off x="3376438" y="1445322"/>
            <a:ext cx="3412888" cy="335496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3"/>
          <p:cNvSpPr txBox="1">
            <a:spLocks noGrp="1"/>
          </p:cNvSpPr>
          <p:nvPr>
            <p:ph type="title"/>
          </p:nvPr>
        </p:nvSpPr>
        <p:spPr>
          <a:xfrm>
            <a:off x="278105" y="1414437"/>
            <a:ext cx="5675692" cy="10890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2200" dirty="0"/>
              <a:t>Integrated use of bio-ash from renewable gasification for post-harvest tomato preservation and renewable energy production</a:t>
            </a:r>
          </a:p>
        </p:txBody>
      </p:sp>
      <p:sp>
        <p:nvSpPr>
          <p:cNvPr id="241" name="Google Shape;241;p33"/>
          <p:cNvSpPr/>
          <p:nvPr/>
        </p:nvSpPr>
        <p:spPr>
          <a:xfrm>
            <a:off x="1195495" y="4488180"/>
            <a:ext cx="1669625" cy="1403431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3"/>
          <p:cNvSpPr/>
          <p:nvPr/>
        </p:nvSpPr>
        <p:spPr>
          <a:xfrm>
            <a:off x="4369485" y="-694153"/>
            <a:ext cx="1474292" cy="1388305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33"/>
          <p:cNvSpPr/>
          <p:nvPr/>
        </p:nvSpPr>
        <p:spPr>
          <a:xfrm>
            <a:off x="713225" y="588350"/>
            <a:ext cx="550852" cy="518724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264075" y="2810819"/>
            <a:ext cx="3263700" cy="8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ctr">
              <a:buNone/>
            </a:pPr>
            <a:r>
              <a:rPr lang="fr" sz="2400" b="1" dirty="0">
                <a:solidFill>
                  <a:srgbClr val="141414"/>
                </a:solidFill>
                <a:latin typeface="Garamond" panose="02020404030301010803" pitchFamily="18" charset="0"/>
              </a:rPr>
              <a:t>Supervisor: Dr Marius Murongo</a:t>
            </a: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917" y="0"/>
            <a:ext cx="51435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>
            <a:spLocks noGrp="1"/>
          </p:cNvSpPr>
          <p:nvPr>
            <p:ph type="title"/>
          </p:nvPr>
        </p:nvSpPr>
        <p:spPr>
          <a:xfrm>
            <a:off x="2995062" y="0"/>
            <a:ext cx="3153875" cy="6478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grpSp>
        <p:nvGrpSpPr>
          <p:cNvPr id="226" name="Google Shape;226;p32"/>
          <p:cNvGrpSpPr/>
          <p:nvPr/>
        </p:nvGrpSpPr>
        <p:grpSpPr>
          <a:xfrm>
            <a:off x="8430775" y="4515774"/>
            <a:ext cx="604655" cy="482923"/>
            <a:chOff x="5879425" y="4466724"/>
            <a:chExt cx="604655" cy="482923"/>
          </a:xfrm>
        </p:grpSpPr>
        <p:sp>
          <p:nvSpPr>
            <p:cNvPr id="227" name="Google Shape;227;p32"/>
            <p:cNvSpPr/>
            <p:nvPr/>
          </p:nvSpPr>
          <p:spPr>
            <a:xfrm>
              <a:off x="5979344" y="4466724"/>
              <a:ext cx="268963" cy="218565"/>
            </a:xfrm>
            <a:custGeom>
              <a:avLst/>
              <a:gdLst/>
              <a:ahLst/>
              <a:cxnLst/>
              <a:rect l="l" t="t" r="r" b="b"/>
              <a:pathLst>
                <a:path w="69906" h="56807" extrusionOk="0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6144937" y="4786821"/>
              <a:ext cx="172911" cy="16282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5879425" y="4748782"/>
              <a:ext cx="172883" cy="164472"/>
            </a:xfrm>
            <a:custGeom>
              <a:avLst/>
              <a:gdLst/>
              <a:ahLst/>
              <a:cxnLst/>
              <a:rect l="l" t="t" r="r" b="b"/>
              <a:pathLst>
                <a:path w="64090" h="60972" extrusionOk="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>
              <a:off x="6362739" y="4584260"/>
              <a:ext cx="121341" cy="16450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32"/>
          <p:cNvSpPr/>
          <p:nvPr/>
        </p:nvSpPr>
        <p:spPr>
          <a:xfrm rot="379797">
            <a:off x="-1119232" y="2860585"/>
            <a:ext cx="1882741" cy="1074142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2"/>
          <p:cNvSpPr/>
          <p:nvPr/>
        </p:nvSpPr>
        <p:spPr>
          <a:xfrm>
            <a:off x="6998875" y="-1177559"/>
            <a:ext cx="3468460" cy="2345730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0" name="Diagramme 19"/>
          <p:cNvGraphicFramePr/>
          <p:nvPr>
            <p:extLst>
              <p:ext uri="{D42A27DB-BD31-4B8C-83A1-F6EECF244321}">
                <p14:modId xmlns:p14="http://schemas.microsoft.com/office/powerpoint/2010/main" val="1820888329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>
                <a:latin typeface="EB Garamond" panose="020B0604020202020204" charset="0"/>
                <a:ea typeface="EB Garamond" panose="020B0604020202020204" charset="0"/>
                <a:cs typeface="EB Garamond" panose="020B0604020202020204" charset="0"/>
              </a:rPr>
              <a:t>Completed UNITS</a:t>
            </a:r>
            <a:endParaRPr dirty="0">
              <a:latin typeface="EB Garamond" panose="020B0604020202020204" charset="0"/>
              <a:ea typeface="EB Garamond" panose="020B0604020202020204" charset="0"/>
              <a:cs typeface="EB Garamond" panose="020B0604020202020204" charset="0"/>
            </a:endParaRPr>
          </a:p>
        </p:txBody>
      </p:sp>
      <p:sp>
        <p:nvSpPr>
          <p:cNvPr id="271" name="Google Shape;271;p35"/>
          <p:cNvSpPr txBox="1">
            <a:spLocks noGrp="1"/>
          </p:cNvSpPr>
          <p:nvPr>
            <p:ph type="subTitle" idx="4"/>
          </p:nvPr>
        </p:nvSpPr>
        <p:spPr>
          <a:xfrm>
            <a:off x="4783525" y="2287825"/>
            <a:ext cx="3249900" cy="3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grpSp>
        <p:nvGrpSpPr>
          <p:cNvPr id="272" name="Google Shape;272;p35"/>
          <p:cNvGrpSpPr/>
          <p:nvPr/>
        </p:nvGrpSpPr>
        <p:grpSpPr>
          <a:xfrm>
            <a:off x="8033425" y="4277349"/>
            <a:ext cx="604655" cy="482923"/>
            <a:chOff x="5879425" y="4466724"/>
            <a:chExt cx="604655" cy="482923"/>
          </a:xfrm>
        </p:grpSpPr>
        <p:sp>
          <p:nvSpPr>
            <p:cNvPr id="273" name="Google Shape;273;p35"/>
            <p:cNvSpPr/>
            <p:nvPr/>
          </p:nvSpPr>
          <p:spPr>
            <a:xfrm>
              <a:off x="5979344" y="4466724"/>
              <a:ext cx="268963" cy="218565"/>
            </a:xfrm>
            <a:custGeom>
              <a:avLst/>
              <a:gdLst/>
              <a:ahLst/>
              <a:cxnLst/>
              <a:rect l="l" t="t" r="r" b="b"/>
              <a:pathLst>
                <a:path w="69906" h="56807" extrusionOk="0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5"/>
            <p:cNvSpPr/>
            <p:nvPr/>
          </p:nvSpPr>
          <p:spPr>
            <a:xfrm>
              <a:off x="6144937" y="4786821"/>
              <a:ext cx="172911" cy="16282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5"/>
            <p:cNvSpPr/>
            <p:nvPr/>
          </p:nvSpPr>
          <p:spPr>
            <a:xfrm>
              <a:off x="5879425" y="4748782"/>
              <a:ext cx="172883" cy="164472"/>
            </a:xfrm>
            <a:custGeom>
              <a:avLst/>
              <a:gdLst/>
              <a:ahLst/>
              <a:cxnLst/>
              <a:rect l="l" t="t" r="r" b="b"/>
              <a:pathLst>
                <a:path w="64090" h="60972" extrusionOk="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5"/>
            <p:cNvSpPr/>
            <p:nvPr/>
          </p:nvSpPr>
          <p:spPr>
            <a:xfrm>
              <a:off x="6362739" y="4584260"/>
              <a:ext cx="121341" cy="16450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" name="Google Shape;277;p35"/>
          <p:cNvSpPr/>
          <p:nvPr/>
        </p:nvSpPr>
        <p:spPr>
          <a:xfrm rot="379797">
            <a:off x="-572657" y="4220160"/>
            <a:ext cx="1882741" cy="1074142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5"/>
          <p:cNvSpPr/>
          <p:nvPr/>
        </p:nvSpPr>
        <p:spPr>
          <a:xfrm>
            <a:off x="6045150" y="-1454659"/>
            <a:ext cx="3468460" cy="2345730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6117;p73"/>
          <p:cNvGrpSpPr/>
          <p:nvPr/>
        </p:nvGrpSpPr>
        <p:grpSpPr>
          <a:xfrm>
            <a:off x="2601472" y="650372"/>
            <a:ext cx="370879" cy="337755"/>
            <a:chOff x="-40378075" y="3267450"/>
            <a:chExt cx="317425" cy="289075"/>
          </a:xfrm>
        </p:grpSpPr>
        <p:sp>
          <p:nvSpPr>
            <p:cNvPr id="24" name="Google Shape;6118;p73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119;p73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120;p73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121;p73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8" name="Table 1">
            <a:extLst>
              <a:ext uri="{FF2B5EF4-FFF2-40B4-BE49-F238E27FC236}">
                <a16:creationId xmlns:a16="http://schemas.microsoft.com/office/drawing/2014/main" id="{13FA91F8-ECDD-0190-07E3-054F8B064E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203612"/>
              </p:ext>
            </p:extLst>
          </p:nvPr>
        </p:nvGraphicFramePr>
        <p:xfrm>
          <a:off x="882008" y="1049789"/>
          <a:ext cx="7632970" cy="403957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033043">
                  <a:extLst>
                    <a:ext uri="{9D8B030D-6E8A-4147-A177-3AD203B41FA5}">
                      <a16:colId xmlns:a16="http://schemas.microsoft.com/office/drawing/2014/main" val="264762420"/>
                    </a:ext>
                  </a:extLst>
                </a:gridCol>
                <a:gridCol w="3599927">
                  <a:extLst>
                    <a:ext uri="{9D8B030D-6E8A-4147-A177-3AD203B41FA5}">
                      <a16:colId xmlns:a16="http://schemas.microsoft.com/office/drawing/2014/main" val="3412100180"/>
                    </a:ext>
                  </a:extLst>
                </a:gridCol>
              </a:tblGrid>
              <a:tr h="673262">
                <a:tc>
                  <a:txBody>
                    <a:bodyPr/>
                    <a:lstStyle/>
                    <a:p>
                      <a:r>
                        <a:rPr lang="en-US" dirty="0"/>
                        <a:t>YEAR  1 SEM 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YEAR 1 SEM 2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412537"/>
                  </a:ext>
                </a:extLst>
              </a:tr>
              <a:tr h="673262">
                <a:tc>
                  <a:txBody>
                    <a:bodyPr/>
                    <a:lstStyle/>
                    <a:p>
                      <a:r>
                        <a:rPr lang="en-US" dirty="0"/>
                        <a:t>Systems and Agro ecologies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Ecological Resource Economics and Entrepreneurship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7106474"/>
                  </a:ext>
                </a:extLst>
              </a:tr>
              <a:tr h="673262">
                <a:tc>
                  <a:txBody>
                    <a:bodyPr/>
                    <a:lstStyle/>
                    <a:p>
                      <a:r>
                        <a:rPr lang="en-US" dirty="0"/>
                        <a:t>Biotechnology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Integrated Natural Resource Management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9930659"/>
                  </a:ext>
                </a:extLst>
              </a:tr>
              <a:tr h="673262">
                <a:tc>
                  <a:txBody>
                    <a:bodyPr/>
                    <a:lstStyle/>
                    <a:p>
                      <a:r>
                        <a:rPr lang="en-US" dirty="0"/>
                        <a:t>Agro Metrology and Ecosystem Modeling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Integrated Crop and Pest Management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7072542"/>
                  </a:ext>
                </a:extLst>
              </a:tr>
              <a:tr h="673262">
                <a:tc>
                  <a:txBody>
                    <a:bodyPr/>
                    <a:lstStyle/>
                    <a:p>
                      <a:r>
                        <a:rPr lang="en-US" dirty="0"/>
                        <a:t>Agrobiodiversity and Ecosystem </a:t>
                      </a:r>
                    </a:p>
                    <a:p>
                      <a:r>
                        <a:rPr lang="en-US" dirty="0"/>
                        <a:t>Conservation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Livestock Production Systems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368454"/>
                  </a:ext>
                </a:extLst>
              </a:tr>
              <a:tr h="673262">
                <a:tc>
                  <a:txBody>
                    <a:bodyPr/>
                    <a:lstStyle/>
                    <a:p>
                      <a:r>
                        <a:rPr lang="en-US" dirty="0"/>
                        <a:t>Research &amp; Statistical 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632319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>
            <a:spLocks noGrp="1"/>
          </p:cNvSpPr>
          <p:nvPr>
            <p:ph type="title"/>
          </p:nvPr>
        </p:nvSpPr>
        <p:spPr>
          <a:xfrm>
            <a:off x="2567735" y="88734"/>
            <a:ext cx="3858900" cy="4579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Background</a:t>
            </a:r>
            <a:endParaRPr sz="3600" dirty="0"/>
          </a:p>
        </p:txBody>
      </p:sp>
      <p:sp>
        <p:nvSpPr>
          <p:cNvPr id="289" name="Google Shape;289;p36"/>
          <p:cNvSpPr/>
          <p:nvPr/>
        </p:nvSpPr>
        <p:spPr>
          <a:xfrm>
            <a:off x="6842791" y="-890134"/>
            <a:ext cx="3466595" cy="1207839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6"/>
          <p:cNvSpPr/>
          <p:nvPr/>
        </p:nvSpPr>
        <p:spPr>
          <a:xfrm rot="19793172">
            <a:off x="1754168" y="5112463"/>
            <a:ext cx="1659160" cy="341613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6"/>
          <p:cNvSpPr/>
          <p:nvPr/>
        </p:nvSpPr>
        <p:spPr>
          <a:xfrm rot="19793046">
            <a:off x="2208366" y="5231336"/>
            <a:ext cx="1805035" cy="341613"/>
          </a:xfrm>
          <a:custGeom>
            <a:avLst/>
            <a:gdLst/>
            <a:ahLst/>
            <a:cxnLst/>
            <a:rect l="l" t="t" r="r" b="b"/>
            <a:pathLst>
              <a:path w="81327" h="21434" extrusionOk="0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24690" y="473073"/>
            <a:ext cx="8929255" cy="4670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altLang="en-US" sz="2000" b="1" dirty="0" smtClean="0">
                <a:solidFill>
                  <a:schemeClr val="tx1"/>
                </a:solidFill>
                <a:latin typeface="Nunito" panose="020B0604020202020204" charset="0"/>
              </a:rPr>
              <a:t>Tomato: Among the most produced crops</a:t>
            </a:r>
            <a:r>
              <a:rPr lang="en-US" altLang="en-US" sz="2000" dirty="0" smtClean="0">
                <a:solidFill>
                  <a:schemeClr val="tx1"/>
                </a:solidFill>
                <a:latin typeface="Nunito" panose="020B0604020202020204" charset="0"/>
              </a:rPr>
              <a:t>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dirty="0" smtClean="0">
                <a:solidFill>
                  <a:schemeClr val="tx1"/>
                </a:solidFill>
                <a:latin typeface="Nunito" panose="020B0604020202020204" charset="0"/>
              </a:rPr>
              <a:t>(192MTin2023globally and 21.5MT/</a:t>
            </a:r>
            <a:r>
              <a:rPr lang="en-US" altLang="en-US" sz="2000" dirty="0" err="1" smtClean="0">
                <a:solidFill>
                  <a:schemeClr val="tx1"/>
                </a:solidFill>
                <a:latin typeface="Nunito" panose="020B0604020202020204" charset="0"/>
              </a:rPr>
              <a:t>Yrs</a:t>
            </a:r>
            <a:r>
              <a:rPr lang="en-US" altLang="en-US" sz="2000" dirty="0" smtClean="0">
                <a:solidFill>
                  <a:schemeClr val="tx1"/>
                </a:solidFill>
                <a:latin typeface="Nunito" panose="020B0604020202020204" charset="0"/>
              </a:rPr>
              <a:t> in Africa) </a:t>
            </a:r>
            <a:r>
              <a:rPr lang="en-US" altLang="en-US" sz="1800" dirty="0" smtClean="0">
                <a:solidFill>
                  <a:schemeClr val="tx1"/>
                </a:solidFill>
                <a:latin typeface="Nunito" panose="020B0604020202020204" charset="0"/>
              </a:rPr>
              <a:t>(Faostat,2023)</a:t>
            </a:r>
            <a:endParaRPr kumimoji="0" lang="en-US" altLang="en-US" sz="18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unito" panose="020B060402020202020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High Post-Harvest Losses in Tomatoes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unito" panose="020B0604020202020204" charset="0"/>
            </a:endParaRP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~49% losses: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28% (transport &amp; storage), 16% (marketing), 5% (processing)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Siméon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et al., 2021).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unito" panose="020B0604020202020204" charset="0"/>
            </a:endParaRP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Causes: poor handling, immature harvest, unsuitable packaging, high perishability (93–95% moisture)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(M. A. Hossain et al., 2021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Izdori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et al., 2025). 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unito" panose="020B060402020202020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Existing Preservation Methods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unito" panose="020B060402020202020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Cold storage, precooling, Modified Atmosphere Packaging (MAP).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>
            <a:spLocks noGrp="1"/>
          </p:cNvSpPr>
          <p:nvPr>
            <p:ph type="title"/>
          </p:nvPr>
        </p:nvSpPr>
        <p:spPr>
          <a:xfrm>
            <a:off x="2567735" y="88734"/>
            <a:ext cx="3858900" cy="4579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Background</a:t>
            </a:r>
            <a:endParaRPr sz="3600" dirty="0"/>
          </a:p>
        </p:txBody>
      </p:sp>
      <p:sp>
        <p:nvSpPr>
          <p:cNvPr id="289" name="Google Shape;289;p36"/>
          <p:cNvSpPr/>
          <p:nvPr/>
        </p:nvSpPr>
        <p:spPr>
          <a:xfrm>
            <a:off x="6842791" y="-890134"/>
            <a:ext cx="3466595" cy="1207839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" name="Google Shape;292;p36"/>
          <p:cNvGrpSpPr/>
          <p:nvPr/>
        </p:nvGrpSpPr>
        <p:grpSpPr>
          <a:xfrm>
            <a:off x="8539680" y="4635210"/>
            <a:ext cx="604655" cy="482923"/>
            <a:chOff x="5879425" y="4466724"/>
            <a:chExt cx="604655" cy="482923"/>
          </a:xfrm>
        </p:grpSpPr>
        <p:sp>
          <p:nvSpPr>
            <p:cNvPr id="293" name="Google Shape;293;p36"/>
            <p:cNvSpPr/>
            <p:nvPr/>
          </p:nvSpPr>
          <p:spPr>
            <a:xfrm>
              <a:off x="5979344" y="4466724"/>
              <a:ext cx="268963" cy="218565"/>
            </a:xfrm>
            <a:custGeom>
              <a:avLst/>
              <a:gdLst/>
              <a:ahLst/>
              <a:cxnLst/>
              <a:rect l="l" t="t" r="r" b="b"/>
              <a:pathLst>
                <a:path w="69906" h="56807" extrusionOk="0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6"/>
            <p:cNvSpPr/>
            <p:nvPr/>
          </p:nvSpPr>
          <p:spPr>
            <a:xfrm>
              <a:off x="6144937" y="4786821"/>
              <a:ext cx="172911" cy="16282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6"/>
            <p:cNvSpPr/>
            <p:nvPr/>
          </p:nvSpPr>
          <p:spPr>
            <a:xfrm>
              <a:off x="5879425" y="4748782"/>
              <a:ext cx="172883" cy="164472"/>
            </a:xfrm>
            <a:custGeom>
              <a:avLst/>
              <a:gdLst/>
              <a:ahLst/>
              <a:cxnLst/>
              <a:rect l="l" t="t" r="r" b="b"/>
              <a:pathLst>
                <a:path w="64090" h="60972" extrusionOk="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6"/>
            <p:cNvSpPr/>
            <p:nvPr/>
          </p:nvSpPr>
          <p:spPr>
            <a:xfrm>
              <a:off x="6362739" y="4584260"/>
              <a:ext cx="121341" cy="16450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Rectangle 4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93606" y="655822"/>
            <a:ext cx="7467958" cy="2816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Chemical treatments (1-MCP, chlorinated/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ozonated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 water,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Mancozeb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).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Edible coatings (e.g., alginate + cinnamon extract).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Advanced methods (UV-C, ultrasound, heat treatments, tomato powder processing).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dirty="0" smtClean="0"/>
              <a:t>(</a:t>
            </a:r>
            <a:r>
              <a:rPr lang="en-US" dirty="0"/>
              <a:t>Emmanuel </a:t>
            </a:r>
            <a:r>
              <a:rPr lang="en-US" dirty="0" err="1"/>
              <a:t>Umeohia</a:t>
            </a:r>
            <a:r>
              <a:rPr lang="en-US" dirty="0"/>
              <a:t> &amp; </a:t>
            </a:r>
            <a:r>
              <a:rPr lang="en-US" dirty="0" err="1"/>
              <a:t>Adekunle</a:t>
            </a:r>
            <a:r>
              <a:rPr lang="en-US" dirty="0"/>
              <a:t> </a:t>
            </a:r>
            <a:r>
              <a:rPr lang="en-US" dirty="0" err="1"/>
              <a:t>Olapade</a:t>
            </a:r>
            <a:r>
              <a:rPr lang="en-US" dirty="0"/>
              <a:t>, 2024</a:t>
            </a:r>
            <a:r>
              <a:rPr lang="en-US" dirty="0" smtClean="0"/>
              <a:t>).</a:t>
            </a:r>
            <a:r>
              <a:rPr lang="en-US" dirty="0"/>
              <a:t> (M. Hossain &amp; Rashid, 2021)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(Mukhtar et al., 2024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83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>
            <a:spLocks noGrp="1"/>
          </p:cNvSpPr>
          <p:nvPr>
            <p:ph type="title"/>
          </p:nvPr>
        </p:nvSpPr>
        <p:spPr>
          <a:xfrm>
            <a:off x="2851159" y="5980"/>
            <a:ext cx="3065769" cy="540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 statement</a:t>
            </a:r>
            <a:endParaRPr dirty="0"/>
          </a:p>
        </p:txBody>
      </p:sp>
      <p:grpSp>
        <p:nvGrpSpPr>
          <p:cNvPr id="335" name="Google Shape;335;p37"/>
          <p:cNvGrpSpPr/>
          <p:nvPr/>
        </p:nvGrpSpPr>
        <p:grpSpPr>
          <a:xfrm>
            <a:off x="8430775" y="4515774"/>
            <a:ext cx="604655" cy="482923"/>
            <a:chOff x="5879425" y="4466724"/>
            <a:chExt cx="604655" cy="482923"/>
          </a:xfrm>
        </p:grpSpPr>
        <p:sp>
          <p:nvSpPr>
            <p:cNvPr id="336" name="Google Shape;336;p37"/>
            <p:cNvSpPr/>
            <p:nvPr/>
          </p:nvSpPr>
          <p:spPr>
            <a:xfrm>
              <a:off x="5979344" y="4466724"/>
              <a:ext cx="268963" cy="218565"/>
            </a:xfrm>
            <a:custGeom>
              <a:avLst/>
              <a:gdLst/>
              <a:ahLst/>
              <a:cxnLst/>
              <a:rect l="l" t="t" r="r" b="b"/>
              <a:pathLst>
                <a:path w="69906" h="56807" extrusionOk="0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7"/>
            <p:cNvSpPr/>
            <p:nvPr/>
          </p:nvSpPr>
          <p:spPr>
            <a:xfrm>
              <a:off x="6144937" y="4786821"/>
              <a:ext cx="172911" cy="16282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7"/>
            <p:cNvSpPr/>
            <p:nvPr/>
          </p:nvSpPr>
          <p:spPr>
            <a:xfrm>
              <a:off x="5879425" y="4748782"/>
              <a:ext cx="172883" cy="164472"/>
            </a:xfrm>
            <a:custGeom>
              <a:avLst/>
              <a:gdLst/>
              <a:ahLst/>
              <a:cxnLst/>
              <a:rect l="l" t="t" r="r" b="b"/>
              <a:pathLst>
                <a:path w="64090" h="60972" extrusionOk="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7"/>
            <p:cNvSpPr/>
            <p:nvPr/>
          </p:nvSpPr>
          <p:spPr>
            <a:xfrm>
              <a:off x="6362739" y="4584260"/>
              <a:ext cx="121341" cy="16450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37"/>
          <p:cNvSpPr/>
          <p:nvPr/>
        </p:nvSpPr>
        <p:spPr>
          <a:xfrm rot="2413773">
            <a:off x="-1434889" y="2800738"/>
            <a:ext cx="1882741" cy="661241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7"/>
          <p:cNvSpPr/>
          <p:nvPr/>
        </p:nvSpPr>
        <p:spPr>
          <a:xfrm>
            <a:off x="7134968" y="-1760739"/>
            <a:ext cx="3468460" cy="2345730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3858" y="426597"/>
            <a:ext cx="8705799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7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High post-harvest losses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: Tomatoes lose </a:t>
            </a:r>
            <a:r>
              <a:rPr kumimoji="0" lang="en-US" altLang="en-US" sz="17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15–50%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 after harvest (</a:t>
            </a:r>
            <a:r>
              <a:rPr kumimoji="0" lang="en-US" altLang="en-US" sz="17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Bwade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 et al., 2024).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Causes: poor handling, transport by motorcycles, unsuitable packaging, limited storage (</a:t>
            </a:r>
            <a:r>
              <a:rPr kumimoji="0" lang="en-US" altLang="en-US" sz="17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Izdori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 et al., 2025).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altLang="en-US" sz="1700" b="1" dirty="0" smtClean="0">
                <a:solidFill>
                  <a:schemeClr val="tx1"/>
                </a:solidFill>
                <a:latin typeface="Nunito" panose="020B0604020202020204" charset="0"/>
              </a:rPr>
              <a:t>Limitation of c</a:t>
            </a:r>
            <a:r>
              <a:rPr kumimoji="0" lang="en-US" altLang="en-US" sz="17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urrent methods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 (refrigeration, MAP, chemicals)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Expensive, not healthy, energy-intensive, fossil-fuel-based.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Inaccessible to smallholder farmers (</a:t>
            </a:r>
            <a:r>
              <a:rPr kumimoji="0" lang="en-US" altLang="en-US" sz="17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Efunwoye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 et al., 2024).</a:t>
            </a:r>
          </a:p>
          <a:p>
            <a:pPr marL="0" lv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Wood ash used to extend shelf life </a:t>
            </a:r>
            <a:r>
              <a:rPr lang="en-US" altLang="en-US" sz="1700" dirty="0" smtClean="0">
                <a:solidFill>
                  <a:schemeClr val="tx1"/>
                </a:solidFill>
                <a:latin typeface="Nunito" panose="020B0604020202020204" charset="0"/>
              </a:rPr>
              <a:t>→Deforestation</a:t>
            </a:r>
            <a:endParaRPr kumimoji="0" lang="en-US" altLang="en-US" sz="17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unito" panose="020B060402020202020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7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Waste of residues</a:t>
            </a:r>
            <a:r>
              <a:rPr kumimoji="0" lang="en-US" altLang="en-US" sz="17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 </a:t>
            </a:r>
            <a:r>
              <a:rPr kumimoji="0" lang="en-US" altLang="en-US" sz="17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Uganda context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 90% of forestry residues are wasted → environmental risk (</a:t>
            </a:r>
            <a:r>
              <a:rPr kumimoji="0" lang="en-US" altLang="en-US" sz="17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Olupot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 et al., 2024).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Firewood &amp; charcoal linked to deforestation and forest degradation (</a:t>
            </a:r>
            <a:r>
              <a:rPr kumimoji="0" lang="en-US" altLang="en-US" sz="17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Bamwesigye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 et al., 2020).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>
            <a:spLocks noGrp="1"/>
          </p:cNvSpPr>
          <p:nvPr>
            <p:ph type="title"/>
          </p:nvPr>
        </p:nvSpPr>
        <p:spPr>
          <a:xfrm>
            <a:off x="1136659" y="-7940"/>
            <a:ext cx="5845128" cy="5790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Resarch gap and Objectives</a:t>
            </a:r>
            <a:endParaRPr dirty="0"/>
          </a:p>
        </p:txBody>
      </p:sp>
      <p:grpSp>
        <p:nvGrpSpPr>
          <p:cNvPr id="335" name="Google Shape;335;p37"/>
          <p:cNvGrpSpPr/>
          <p:nvPr/>
        </p:nvGrpSpPr>
        <p:grpSpPr>
          <a:xfrm>
            <a:off x="8430775" y="4515774"/>
            <a:ext cx="604655" cy="482923"/>
            <a:chOff x="5879425" y="4466724"/>
            <a:chExt cx="604655" cy="482923"/>
          </a:xfrm>
        </p:grpSpPr>
        <p:sp>
          <p:nvSpPr>
            <p:cNvPr id="336" name="Google Shape;336;p37"/>
            <p:cNvSpPr/>
            <p:nvPr/>
          </p:nvSpPr>
          <p:spPr>
            <a:xfrm>
              <a:off x="5979344" y="4466724"/>
              <a:ext cx="268963" cy="218565"/>
            </a:xfrm>
            <a:custGeom>
              <a:avLst/>
              <a:gdLst/>
              <a:ahLst/>
              <a:cxnLst/>
              <a:rect l="l" t="t" r="r" b="b"/>
              <a:pathLst>
                <a:path w="69906" h="56807" extrusionOk="0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7"/>
            <p:cNvSpPr/>
            <p:nvPr/>
          </p:nvSpPr>
          <p:spPr>
            <a:xfrm>
              <a:off x="6144937" y="4786821"/>
              <a:ext cx="172911" cy="16282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7"/>
            <p:cNvSpPr/>
            <p:nvPr/>
          </p:nvSpPr>
          <p:spPr>
            <a:xfrm>
              <a:off x="5879425" y="4748782"/>
              <a:ext cx="172883" cy="164472"/>
            </a:xfrm>
            <a:custGeom>
              <a:avLst/>
              <a:gdLst/>
              <a:ahLst/>
              <a:cxnLst/>
              <a:rect l="l" t="t" r="r" b="b"/>
              <a:pathLst>
                <a:path w="64090" h="60972" extrusionOk="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7"/>
            <p:cNvSpPr/>
            <p:nvPr/>
          </p:nvSpPr>
          <p:spPr>
            <a:xfrm>
              <a:off x="6362739" y="4584260"/>
              <a:ext cx="121341" cy="164506"/>
            </a:xfrm>
            <a:custGeom>
              <a:avLst/>
              <a:gdLst/>
              <a:ahLst/>
              <a:cxnLst/>
              <a:rect l="l" t="t" r="r" b="b"/>
              <a:pathLst>
                <a:path w="71377" h="67214" extrusionOk="0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37"/>
          <p:cNvSpPr/>
          <p:nvPr/>
        </p:nvSpPr>
        <p:spPr>
          <a:xfrm rot="2413773">
            <a:off x="-1434889" y="2800738"/>
            <a:ext cx="1882741" cy="661241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7"/>
          <p:cNvSpPr/>
          <p:nvPr/>
        </p:nvSpPr>
        <p:spPr>
          <a:xfrm>
            <a:off x="7134968" y="-1760739"/>
            <a:ext cx="3468460" cy="2345730"/>
          </a:xfrm>
          <a:custGeom>
            <a:avLst/>
            <a:gdLst/>
            <a:ahLst/>
            <a:cxnLst/>
            <a:rect l="l" t="t" r="r" b="b"/>
            <a:pathLst>
              <a:path w="50753" h="36406" extrusionOk="0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65325" y="781198"/>
            <a:ext cx="7986712" cy="877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7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Research Gap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Little research </a:t>
            </a:r>
            <a:r>
              <a:rPr kumimoji="0" lang="en-US" altLang="en-US" sz="17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on bio-ash from biomass gasification for tomato preservation.</a:t>
            </a: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7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Opportunity to link renewable energy generation + eco-friendly preservation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</a:rPr>
              <a:t>.</a:t>
            </a:r>
          </a:p>
        </p:txBody>
      </p:sp>
      <p:sp>
        <p:nvSpPr>
          <p:cNvPr id="2" name="Rectangle 1"/>
          <p:cNvSpPr/>
          <p:nvPr/>
        </p:nvSpPr>
        <p:spPr>
          <a:xfrm>
            <a:off x="80990" y="1624588"/>
            <a:ext cx="8718667" cy="35189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dirty="0">
                <a:latin typeface="Nunito" panose="020B0604020202020204" charset="0"/>
                <a:ea typeface="Times New Roman" panose="02020603050405020304" pitchFamily="18" charset="0"/>
              </a:rPr>
              <a:t>General Objective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US" dirty="0">
                <a:latin typeface="Nunito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Evaluate the effectiveness of different bio-ashes (Simsim, Eucalyptus and Sunflower) in extending the shelf life of tomatoes while promoting </a:t>
            </a:r>
            <a:r>
              <a:rPr lang="en-US" dirty="0" smtClean="0">
                <a:latin typeface="Nunito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energy </a:t>
            </a:r>
            <a:r>
              <a:rPr lang="en-US" dirty="0">
                <a:latin typeface="Nunito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generation. </a:t>
            </a:r>
            <a:endParaRPr lang="en-US" sz="1200" dirty="0">
              <a:latin typeface="Nunito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dirty="0">
                <a:latin typeface="Nunito" panose="020B0604020202020204" charset="0"/>
                <a:ea typeface="Times New Roman" panose="02020603050405020304" pitchFamily="18" charset="0"/>
              </a:rPr>
              <a:t>Specific Objective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1014095" algn="l"/>
              </a:tabLst>
            </a:pPr>
            <a:r>
              <a:rPr lang="en-US" dirty="0">
                <a:latin typeface="Nunit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Produce ashes via gasification and determine the type and optimal application method for preserving tomatoes post-harvest.</a:t>
            </a:r>
            <a:endParaRPr lang="en-US" sz="1200" dirty="0">
              <a:latin typeface="Nunito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1014095" algn="l"/>
              </a:tabLst>
            </a:pPr>
            <a:r>
              <a:rPr lang="en-US" dirty="0">
                <a:latin typeface="Nunit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Assess the effect of selected bio-ash on bacterial action, </a:t>
            </a:r>
            <a:r>
              <a:rPr lang="en-US" dirty="0">
                <a:latin typeface="Nunito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chemical residues and </a:t>
            </a:r>
            <a:r>
              <a:rPr lang="en-US" dirty="0">
                <a:latin typeface="Nunit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ethylene reduction in stored tomatoes.</a:t>
            </a:r>
            <a:endParaRPr lang="en-US" sz="1200" dirty="0">
              <a:latin typeface="Nunito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  <a:tabLst>
                <a:tab pos="1014095" algn="l"/>
              </a:tabLst>
            </a:pPr>
            <a:r>
              <a:rPr lang="en-US" dirty="0">
                <a:latin typeface="Nunito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Analyze the economic feasibility of using gasification-derived ash for tomato preservation, including their potential to generate clean energy.</a:t>
            </a:r>
            <a:endParaRPr lang="en-US" sz="1200" dirty="0">
              <a:effectLst/>
              <a:latin typeface="Nunito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65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5"/>
          <p:cNvSpPr txBox="1">
            <a:spLocks noGrp="1"/>
          </p:cNvSpPr>
          <p:nvPr>
            <p:ph type="title"/>
          </p:nvPr>
        </p:nvSpPr>
        <p:spPr>
          <a:xfrm>
            <a:off x="3400543" y="0"/>
            <a:ext cx="2231330" cy="505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Methodology</a:t>
            </a:r>
            <a:endParaRPr dirty="0"/>
          </a:p>
        </p:txBody>
      </p:sp>
      <p:sp>
        <p:nvSpPr>
          <p:cNvPr id="566" name="Google Shape;566;p45"/>
          <p:cNvSpPr/>
          <p:nvPr/>
        </p:nvSpPr>
        <p:spPr>
          <a:xfrm>
            <a:off x="7921945" y="-345570"/>
            <a:ext cx="1474292" cy="1388305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45"/>
          <p:cNvSpPr/>
          <p:nvPr/>
        </p:nvSpPr>
        <p:spPr>
          <a:xfrm>
            <a:off x="-129036" y="4714185"/>
            <a:ext cx="550852" cy="518724"/>
          </a:xfrm>
          <a:custGeom>
            <a:avLst/>
            <a:gdLst/>
            <a:ahLst/>
            <a:cxnLst/>
            <a:rect l="l" t="t" r="r" b="b"/>
            <a:pathLst>
              <a:path w="71377" h="67214" extrusionOk="0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529188" y="371963"/>
            <a:ext cx="8614812" cy="4860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600" b="1" dirty="0" smtClean="0">
                <a:latin typeface="Nunito" panose="020B0604020202020204" charset="0"/>
              </a:rPr>
              <a:t>Gasifier </a:t>
            </a:r>
            <a:r>
              <a:rPr lang="en-US" sz="1600" b="1" dirty="0">
                <a:latin typeface="Nunito" panose="020B0604020202020204" charset="0"/>
              </a:rPr>
              <a:t>Design &amp; Ash Preparation</a:t>
            </a:r>
            <a:endParaRPr lang="en-US" sz="1600" dirty="0">
              <a:latin typeface="Nunito" panose="020B0604020202020204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 panose="020B0604020202020204" charset="0"/>
              </a:rPr>
              <a:t>Small-scale </a:t>
            </a:r>
            <a:r>
              <a:rPr lang="en-US" sz="1600" b="1" dirty="0">
                <a:latin typeface="Nunito" panose="020B0604020202020204" charset="0"/>
              </a:rPr>
              <a:t>fixed-bed gasifier</a:t>
            </a:r>
            <a:r>
              <a:rPr lang="en-US" sz="1600" dirty="0">
                <a:latin typeface="Nunito" panose="020B0604020202020204" charset="0"/>
              </a:rPr>
              <a:t> (100 L drum).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 panose="020B0604020202020204" charset="0"/>
              </a:rPr>
              <a:t>Operated at </a:t>
            </a:r>
            <a:r>
              <a:rPr lang="en-US" sz="1600" b="1" dirty="0">
                <a:latin typeface="Nunito" panose="020B0604020202020204" charset="0"/>
              </a:rPr>
              <a:t>750–900 °C</a:t>
            </a:r>
            <a:r>
              <a:rPr lang="en-US" sz="1600" dirty="0">
                <a:latin typeface="Nunito" panose="020B0604020202020204" charset="0"/>
              </a:rPr>
              <a:t> (ER 0.25–0.35).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 panose="020B0604020202020204" charset="0"/>
              </a:rPr>
              <a:t>Residues: </a:t>
            </a:r>
            <a:r>
              <a:rPr lang="en-US" sz="1600" b="1" dirty="0">
                <a:latin typeface="Nunito" panose="020B0604020202020204" charset="0"/>
              </a:rPr>
              <a:t>Simsim, Sunflower, Eucalyptus</a:t>
            </a:r>
            <a:r>
              <a:rPr lang="en-US" sz="1600" dirty="0">
                <a:latin typeface="Nunito" panose="020B0604020202020204" charset="0"/>
              </a:rPr>
              <a:t>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 panose="020B0604020202020204" charset="0"/>
              </a:rPr>
              <a:t>By-products: </a:t>
            </a:r>
            <a:r>
              <a:rPr lang="en-US" sz="1600" b="1" dirty="0">
                <a:latin typeface="Nunito" panose="020B0604020202020204" charset="0"/>
              </a:rPr>
              <a:t>Syngas (clean energy) + bio-ash</a:t>
            </a:r>
            <a:r>
              <a:rPr lang="en-US" sz="1600" dirty="0" smtClean="0">
                <a:latin typeface="Nunito" panose="020B0604020202020204" charset="0"/>
              </a:rPr>
              <a:t>. Ash</a:t>
            </a:r>
            <a:r>
              <a:rPr lang="en-US" sz="1600" dirty="0">
                <a:latin typeface="Nunito" panose="020B0604020202020204" charset="0"/>
              </a:rPr>
              <a:t>: collected, sieved (&lt;1 mm), dried, characterized (Ca, K, Mg, pH</a:t>
            </a:r>
            <a:r>
              <a:rPr lang="en-US" sz="1600" dirty="0" smtClean="0">
                <a:latin typeface="Nunito" panose="020B0604020202020204" charset="0"/>
              </a:rPr>
              <a:t>).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latin typeface="Nunito" panose="020B0604020202020204" charset="0"/>
              </a:rPr>
              <a:t>Research Design</a:t>
            </a:r>
            <a:endParaRPr lang="en-US" sz="1600" dirty="0">
              <a:latin typeface="Nunito" panose="020B0604020202020204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 panose="020B0604020202020204" charset="0"/>
              </a:rPr>
              <a:t>Greenhouse-grown </a:t>
            </a:r>
            <a:r>
              <a:rPr lang="en-US" sz="1600" b="1" dirty="0">
                <a:latin typeface="Nunito" panose="020B0604020202020204" charset="0"/>
              </a:rPr>
              <a:t>Moneymaker tomatoes</a:t>
            </a:r>
            <a:r>
              <a:rPr lang="en-US" sz="1600" dirty="0">
                <a:latin typeface="Nunito" panose="020B0604020202020204" charset="0"/>
              </a:rPr>
              <a:t> at UMU (uniform &amp; traceable).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Nunito" panose="020B0604020202020204" charset="0"/>
              </a:rPr>
              <a:t>Completely Randomized Block Design (CRBD)</a:t>
            </a:r>
            <a:r>
              <a:rPr lang="en-US" sz="1600" dirty="0">
                <a:latin typeface="Nunito" panose="020B0604020202020204" charset="0"/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lang="en-US" sz="1600" b="1" dirty="0" smtClean="0">
                <a:latin typeface="Nunito" panose="020B0604020202020204" charset="0"/>
              </a:rPr>
              <a:t>Treatments</a:t>
            </a:r>
            <a:endParaRPr lang="en-US" sz="1600" dirty="0">
              <a:latin typeface="Nunito" panose="020B0604020202020204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 panose="020B0604020202020204" charset="0"/>
              </a:rPr>
              <a:t>3 types of bio-ash × 3 doses (0.5, 1.0, 1.5 kg) + control.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Nunito" panose="020B0604020202020204" charset="0"/>
              </a:rPr>
              <a:t>10 treatments</a:t>
            </a:r>
            <a:r>
              <a:rPr lang="en-US" sz="1600" dirty="0">
                <a:latin typeface="Nunito" panose="020B0604020202020204" charset="0"/>
              </a:rPr>
              <a:t>, replicated 3 times</a:t>
            </a:r>
            <a:r>
              <a:rPr lang="en-US" sz="1600" dirty="0" smtClean="0">
                <a:latin typeface="Nunito" panose="020B0604020202020204" charset="0"/>
              </a:rPr>
              <a:t>.</a:t>
            </a:r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unito" panose="020B0604020202020204" charset="0"/>
              </a:rPr>
              <a:t>10 treatments × 3 replications = </a:t>
            </a:r>
            <a:r>
              <a:rPr lang="en-US" sz="1600" b="1" dirty="0">
                <a:latin typeface="Nunito" panose="020B0604020202020204" charset="0"/>
              </a:rPr>
              <a:t>30 experimental units</a:t>
            </a:r>
            <a:r>
              <a:rPr lang="en-US" sz="1600" dirty="0" smtClean="0">
                <a:latin typeface="Nunito" panose="020B0604020202020204" charset="0"/>
              </a:rPr>
              <a:t>.</a:t>
            </a:r>
            <a:endParaRPr lang="en-US" sz="1600" dirty="0">
              <a:latin typeface="Nunit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gronomy Business Plan by Slidesgo">
  <a:themeElements>
    <a:clrScheme name="Simple Light">
      <a:dk1>
        <a:srgbClr val="000000"/>
      </a:dk1>
      <a:lt1>
        <a:srgbClr val="FFFFFF"/>
      </a:lt1>
      <a:dk2>
        <a:srgbClr val="F7F2E4"/>
      </a:dk2>
      <a:lt2>
        <a:srgbClr val="321609"/>
      </a:lt2>
      <a:accent1>
        <a:srgbClr val="85200C"/>
      </a:accent1>
      <a:accent2>
        <a:srgbClr val="321609"/>
      </a:accent2>
      <a:accent3>
        <a:srgbClr val="F7F2E4"/>
      </a:accent3>
      <a:accent4>
        <a:srgbClr val="955530"/>
      </a:accent4>
      <a:accent5>
        <a:srgbClr val="797129"/>
      </a:accent5>
      <a:accent6>
        <a:srgbClr val="F7F2E4"/>
      </a:accent6>
      <a:hlink>
        <a:srgbClr val="32160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1059</Words>
  <Application>Microsoft Office PowerPoint</Application>
  <PresentationFormat>Affichage à l'écran (16:9)</PresentationFormat>
  <Paragraphs>186</Paragraphs>
  <Slides>17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6" baseType="lpstr">
      <vt:lpstr>Garamond</vt:lpstr>
      <vt:lpstr>Nunito</vt:lpstr>
      <vt:lpstr>EB Garamond</vt:lpstr>
      <vt:lpstr>Arial</vt:lpstr>
      <vt:lpstr>Times New Roman</vt:lpstr>
      <vt:lpstr>Symbol</vt:lpstr>
      <vt:lpstr>Calibri</vt:lpstr>
      <vt:lpstr>Wingdings</vt:lpstr>
      <vt:lpstr>Agronomy Business Plan by Slidesgo</vt:lpstr>
      <vt:lpstr>Progress report presentation as part of master’s study and research ongoing at Uganda Martyrs University</vt:lpstr>
      <vt:lpstr>Integrated use of bio-ash from renewable gasification for post-harvest tomato preservation and renewable energy production</vt:lpstr>
      <vt:lpstr>Table of contents</vt:lpstr>
      <vt:lpstr>Completed UNITS</vt:lpstr>
      <vt:lpstr>Background</vt:lpstr>
      <vt:lpstr>Background</vt:lpstr>
      <vt:lpstr>Problem statement</vt:lpstr>
      <vt:lpstr>Resarch gap and Objectives</vt:lpstr>
      <vt:lpstr>Methodology</vt:lpstr>
      <vt:lpstr>Methodology</vt:lpstr>
      <vt:lpstr>Methodology</vt:lpstr>
      <vt:lpstr>Methodology</vt:lpstr>
      <vt:lpstr>How far with the research and next steps</vt:lpstr>
      <vt:lpstr>Timelines</vt:lpstr>
      <vt:lpstr>Timeline</vt:lpstr>
      <vt:lpstr>Acknowledgment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Agronomy Business Plan</dc:title>
  <dc:creator>DEBORA</dc:creator>
  <cp:lastModifiedBy>DEBORA</cp:lastModifiedBy>
  <cp:revision>25</cp:revision>
  <dcterms:modified xsi:type="dcterms:W3CDTF">2025-09-24T17:26:23Z</dcterms:modified>
</cp:coreProperties>
</file>